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4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300" r:id="rId10"/>
    <p:sldId id="281" r:id="rId11"/>
    <p:sldId id="298" r:id="rId12"/>
    <p:sldId id="299" r:id="rId13"/>
    <p:sldId id="284" r:id="rId14"/>
    <p:sldId id="301" r:id="rId15"/>
    <p:sldId id="302" r:id="rId16"/>
    <p:sldId id="285" r:id="rId17"/>
    <p:sldId id="286" r:id="rId18"/>
    <p:sldId id="287" r:id="rId19"/>
    <p:sldId id="288" r:id="rId20"/>
    <p:sldId id="305" r:id="rId21"/>
    <p:sldId id="304" r:id="rId22"/>
    <p:sldId id="290" r:id="rId23"/>
    <p:sldId id="291" r:id="rId24"/>
    <p:sldId id="306" r:id="rId25"/>
    <p:sldId id="292" r:id="rId26"/>
    <p:sldId id="293" r:id="rId27"/>
    <p:sldId id="294" r:id="rId28"/>
    <p:sldId id="29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6D"/>
    <a:srgbClr val="4CAAF6"/>
    <a:srgbClr val="5AB65E"/>
    <a:srgbClr val="CC2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84519" autoAdjust="0"/>
  </p:normalViewPr>
  <p:slideViewPr>
    <p:cSldViewPr snapToGrid="0">
      <p:cViewPr varScale="1">
        <p:scale>
          <a:sx n="73" d="100"/>
          <a:sy n="73" d="100"/>
        </p:scale>
        <p:origin x="10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102D5-2816-9042-9882-3ABBB1B9BBC7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9215D-247B-8E46-AC72-E63706E2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1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65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59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3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8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3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78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99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00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10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83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5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17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93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8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93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89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2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75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82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5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2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65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0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17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9215D-247B-8E46-AC72-E63706E2F8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07B517-3BC4-4800-860A-6E655F0BE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3C5176-63CB-4F55-8C08-9D96639CF0E0}"/>
              </a:ext>
            </a:extLst>
          </p:cNvPr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A9B32-F429-4D06-98C3-251B2A4E6FB8}"/>
              </a:ext>
            </a:extLst>
          </p:cNvPr>
          <p:cNvSpPr/>
          <p:nvPr userDrawn="1"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93F791C0-6DE9-413F-9500-EB3EF0481C70}"/>
              </a:ext>
            </a:extLst>
          </p:cNvPr>
          <p:cNvSpPr/>
          <p:nvPr userDrawn="1"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A5182583-D7D7-4D26-B5A8-FD2942F8331A}"/>
              </a:ext>
            </a:extLst>
          </p:cNvPr>
          <p:cNvGrpSpPr/>
          <p:nvPr userDrawn="1"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4" name="Straight Connector 16">
              <a:extLst>
                <a:ext uri="{FF2B5EF4-FFF2-40B4-BE49-F238E27FC236}">
                  <a16:creationId xmlns:a16="http://schemas.microsoft.com/office/drawing/2014/main" id="{39631B33-0973-40C6-A266-FF1E10AAF6E1}"/>
                </a:ext>
              </a:extLst>
            </p:cNvPr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7">
              <a:extLst>
                <a:ext uri="{FF2B5EF4-FFF2-40B4-BE49-F238E27FC236}">
                  <a16:creationId xmlns:a16="http://schemas.microsoft.com/office/drawing/2014/main" id="{83EAFE2F-622C-46FF-856B-D824C18897E6}"/>
                </a:ext>
              </a:extLst>
            </p:cNvPr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8">
              <a:extLst>
                <a:ext uri="{FF2B5EF4-FFF2-40B4-BE49-F238E27FC236}">
                  <a16:creationId xmlns:a16="http://schemas.microsoft.com/office/drawing/2014/main" id="{2D8BE6B3-2810-4A51-8905-4706DFD759EF}"/>
                </a:ext>
              </a:extLst>
            </p:cNvPr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DBCA3341-A8BF-4F99-ACF6-4F1AAA1D7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1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1EBE771-7EBE-4CEF-BEA0-28A9146A6B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이름</a:t>
            </a:r>
            <a:endParaRPr lang="en-US" dirty="0"/>
          </a:p>
        </p:txBody>
      </p:sp>
      <p:sp>
        <p:nvSpPr>
          <p:cNvPr id="19" name="Date Placeholder 19">
            <a:extLst>
              <a:ext uri="{FF2B5EF4-FFF2-40B4-BE49-F238E27FC236}">
                <a16:creationId xmlns:a16="http://schemas.microsoft.com/office/drawing/2014/main" id="{AD723B13-2564-4795-A36D-835AA5D5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  <a:prstGeom prst="rect">
            <a:avLst/>
          </a:prstGeom>
        </p:spPr>
        <p:txBody>
          <a:bodyPr anchor="ctr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2018.0.0</a:t>
            </a:r>
          </a:p>
        </p:txBody>
      </p:sp>
      <p:sp>
        <p:nvSpPr>
          <p:cNvPr id="20" name="Footer Placeholder 20">
            <a:extLst>
              <a:ext uri="{FF2B5EF4-FFF2-40B4-BE49-F238E27FC236}">
                <a16:creationId xmlns:a16="http://schemas.microsoft.com/office/drawing/2014/main" id="{81445564-1B76-416C-B41B-CF3848CD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21">
            <a:extLst>
              <a:ext uri="{FF2B5EF4-FFF2-40B4-BE49-F238E27FC236}">
                <a16:creationId xmlns:a16="http://schemas.microsoft.com/office/drawing/2014/main" id="{3D54F43F-D578-4693-9408-6E5967B3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018259-2062-4256-85E0-291CCB4193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261908-A72F-4603-A7E4-265C16C9BD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1175"/>
            <a:ext cx="3572566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0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BC5941-8623-4188-BEEC-8ED622A1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49CC92-1237-4D17-905B-87C899AC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CE5F7-A2E9-4E9E-B53E-8FC5EBCB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60EC-9ABB-49EE-9ACB-331E1C2A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CB1DA9-AEC1-4F20-A996-5762327C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8768CE-F672-427E-9249-1C51CE47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FB3004-6401-4DC3-9FCE-6D762BE8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570FE0-3A2F-4DFB-94B3-C8D3BA61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80347E-C626-4C2D-99C9-CF0F1A83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21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B15D7-CACE-47A9-9C16-8AC5461C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4B7257-8D8F-410C-A258-300D70CC5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F92680-5D30-4C05-8F8D-672A0191D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C9C09A-1DDE-4FED-BD9A-FB76DA23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4268D-6158-4E64-B675-5680A56B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D0C648-778A-40C3-98E1-E7145EFE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93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8B05B-B665-48A7-A7E7-68836B6C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47DECE-3573-41E1-A2A2-FC58084F1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5D7B7-504D-4D66-9C74-B328BE44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5A0FBA-3924-42F3-BDF5-550E539E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816D-B1E6-4934-8C08-4C6ADA25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1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759368-4555-4244-A501-F687F648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39633C-A70E-4042-A24D-2E1B3F45B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6D346-DCBC-4156-A146-5D294767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3E500-43E8-404B-9A21-CACF52D7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E59CEC-0E23-4624-BDC6-FA1E81A0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2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07B517-3BC4-4800-860A-6E655F0BE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3C5176-63CB-4F55-8C08-9D96639CF0E0}"/>
              </a:ext>
            </a:extLst>
          </p:cNvPr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A9B32-F429-4D06-98C3-251B2A4E6FB8}"/>
              </a:ext>
            </a:extLst>
          </p:cNvPr>
          <p:cNvSpPr/>
          <p:nvPr userDrawn="1"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BCA3341-A8BF-4F99-ACF6-4F1AAA1D7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1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1EBE771-7EBE-4CEF-BEA0-28A9146A6B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이름</a:t>
            </a:r>
            <a:endParaRPr lang="en-US" dirty="0"/>
          </a:p>
        </p:txBody>
      </p:sp>
      <p:sp>
        <p:nvSpPr>
          <p:cNvPr id="19" name="Date Placeholder 19">
            <a:extLst>
              <a:ext uri="{FF2B5EF4-FFF2-40B4-BE49-F238E27FC236}">
                <a16:creationId xmlns:a16="http://schemas.microsoft.com/office/drawing/2014/main" id="{AD723B13-2564-4795-A36D-835AA5D5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  <a:prstGeom prst="rect">
            <a:avLst/>
          </a:prstGeom>
        </p:spPr>
        <p:txBody>
          <a:bodyPr anchor="ctr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2018.0.0</a:t>
            </a:r>
          </a:p>
        </p:txBody>
      </p:sp>
      <p:sp>
        <p:nvSpPr>
          <p:cNvPr id="20" name="Footer Placeholder 20">
            <a:extLst>
              <a:ext uri="{FF2B5EF4-FFF2-40B4-BE49-F238E27FC236}">
                <a16:creationId xmlns:a16="http://schemas.microsoft.com/office/drawing/2014/main" id="{81445564-1B76-416C-B41B-CF3848CD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21">
            <a:extLst>
              <a:ext uri="{FF2B5EF4-FFF2-40B4-BE49-F238E27FC236}">
                <a16:creationId xmlns:a16="http://schemas.microsoft.com/office/drawing/2014/main" id="{3D54F43F-D578-4693-9408-6E5967B3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0018259-2062-4256-85E0-291CCB4193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261908-A72F-4603-A7E4-265C16C9BD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1175"/>
            <a:ext cx="3572566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B4A086-A674-45AC-92F3-EC1BCA5BD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3176"/>
            <a:ext cx="12192000" cy="6861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B0670E-BAA7-4B20-847E-5D401F3FE2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43" y="365148"/>
            <a:ext cx="4718713" cy="1322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F96CC8-307D-4992-9D0B-DF763A2FB4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60DDAF3-908D-45BD-ACF5-831057BABFBC}"/>
              </a:ext>
            </a:extLst>
          </p:cNvPr>
          <p:cNvGrpSpPr/>
          <p:nvPr userDrawn="1"/>
        </p:nvGrpSpPr>
        <p:grpSpPr>
          <a:xfrm flipV="1">
            <a:off x="0" y="251133"/>
            <a:ext cx="12192000" cy="294966"/>
            <a:chOff x="0" y="648462"/>
            <a:chExt cx="12192000" cy="294966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1007E5E-224D-4988-AA89-F7D3F630D8EA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FEDB552D-ED2C-420E-82B1-979241F51D27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528795-45D5-4B9F-8C88-25C0C294B9C9}"/>
              </a:ext>
            </a:extLst>
          </p:cNvPr>
          <p:cNvGrpSpPr/>
          <p:nvPr userDrawn="1"/>
        </p:nvGrpSpPr>
        <p:grpSpPr>
          <a:xfrm>
            <a:off x="-7254" y="1483037"/>
            <a:ext cx="12192000" cy="294966"/>
            <a:chOff x="0" y="648462"/>
            <a:chExt cx="12192000" cy="294966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83C39205-810B-40F5-AD8F-48CBA523D7A4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45F65F33-537B-413A-8F22-FC5B185C4995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1214D38-32A1-4070-B351-87A67DCBB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357" y="1825625"/>
            <a:ext cx="7275286" cy="4351338"/>
          </a:xfrm>
        </p:spPr>
        <p:txBody>
          <a:bodyPr>
            <a:normAutofit/>
          </a:bodyPr>
          <a:lstStyle>
            <a:lvl1pPr marL="9144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1pPr>
            <a:lvl2pPr marL="13716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2pPr>
            <a:lvl3pPr marL="18288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3pPr>
            <a:lvl4pPr marL="22860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4pPr>
            <a:lvl5pPr marL="2743200" indent="-914400">
              <a:buFont typeface="+mj-lt"/>
              <a:buAutoNum type="arabicPeriod"/>
              <a:defRPr sz="4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8F4C67-DC07-4F9D-BFD0-D288716D95CC}"/>
              </a:ext>
            </a:extLst>
          </p:cNvPr>
          <p:cNvGrpSpPr/>
          <p:nvPr userDrawn="1"/>
        </p:nvGrpSpPr>
        <p:grpSpPr>
          <a:xfrm>
            <a:off x="-3011" y="6469664"/>
            <a:ext cx="4273222" cy="294966"/>
            <a:chOff x="0" y="648462"/>
            <a:chExt cx="12192000" cy="294966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FB5D7A2F-E251-4565-B077-2B6ABEC27924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677867DC-1B97-4FB8-8D00-8E8A3F301664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D5F262-3386-4BCA-B8A7-7FA8FA0E3189}"/>
              </a:ext>
            </a:extLst>
          </p:cNvPr>
          <p:cNvGrpSpPr/>
          <p:nvPr userDrawn="1"/>
        </p:nvGrpSpPr>
        <p:grpSpPr>
          <a:xfrm>
            <a:off x="7926905" y="6469664"/>
            <a:ext cx="2412123" cy="294966"/>
            <a:chOff x="0" y="648462"/>
            <a:chExt cx="12192000" cy="294966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662BC9E6-ED7E-4504-88F4-2C645BD6FCF5}"/>
                </a:ext>
              </a:extLst>
            </p:cNvPr>
            <p:cNvSpPr/>
            <p:nvPr userDrawn="1"/>
          </p:nvSpPr>
          <p:spPr>
            <a:xfrm>
              <a:off x="0" y="765047"/>
              <a:ext cx="12192000" cy="178381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9144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B31A9721-DF96-442F-8D49-A2A72AA1B8C2}"/>
                </a:ext>
              </a:extLst>
            </p:cNvPr>
            <p:cNvSpPr/>
            <p:nvPr userDrawn="1"/>
          </p:nvSpPr>
          <p:spPr>
            <a:xfrm flipV="1">
              <a:off x="761" y="648462"/>
              <a:ext cx="12191153" cy="45719"/>
            </a:xfrm>
            <a:custGeom>
              <a:avLst/>
              <a:gdLst/>
              <a:ahLst/>
              <a:cxnLst/>
              <a:rect l="l" t="t" r="r" b="b"/>
              <a:pathLst>
                <a:path w="9143365">
                  <a:moveTo>
                    <a:pt x="0" y="0"/>
                  </a:moveTo>
                  <a:lnTo>
                    <a:pt x="9143238" y="0"/>
                  </a:lnTo>
                </a:path>
              </a:pathLst>
            </a:custGeom>
            <a:ln w="19812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592C847-F59C-4679-B504-9E6E3651BB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1175"/>
            <a:ext cx="3572566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1D9CC-CA2A-484A-848A-EE77E939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AA58C-F58C-47E5-9C2A-0F56A503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585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B0251D5-A767-437F-8288-A00407F29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43914-E986-46D8-8C7E-63699E513C52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bg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619BBC-6C83-4F69-9B7F-BA6474CDB5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0" y="6108226"/>
            <a:ext cx="2090057" cy="749774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2F354D00-5E88-4459-BEE2-6AEF3F7B25A0}"/>
              </a:ext>
            </a:extLst>
          </p:cNvPr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27EA76-11BC-4F3F-952E-654BDFAB097A}"/>
              </a:ext>
            </a:extLst>
          </p:cNvPr>
          <p:cNvSpPr/>
          <p:nvPr userDrawn="1"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2FBFA6EF-36ED-4ABF-9FD7-2F51AA889F08}"/>
              </a:ext>
            </a:extLst>
          </p:cNvPr>
          <p:cNvSpPr/>
          <p:nvPr userDrawn="1"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0D1E52D2-EE19-4A04-8378-0F329594A865}"/>
              </a:ext>
            </a:extLst>
          </p:cNvPr>
          <p:cNvGrpSpPr/>
          <p:nvPr userDrawn="1"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5" name="Straight Connector 16">
              <a:extLst>
                <a:ext uri="{FF2B5EF4-FFF2-40B4-BE49-F238E27FC236}">
                  <a16:creationId xmlns:a16="http://schemas.microsoft.com/office/drawing/2014/main" id="{07F21213-FDB7-4DB1-9347-278FC62BFC25}"/>
                </a:ext>
              </a:extLst>
            </p:cNvPr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7">
              <a:extLst>
                <a:ext uri="{FF2B5EF4-FFF2-40B4-BE49-F238E27FC236}">
                  <a16:creationId xmlns:a16="http://schemas.microsoft.com/office/drawing/2014/main" id="{3491B1B1-AAC2-4557-A195-10CBBC46850B}"/>
                </a:ext>
              </a:extLst>
            </p:cNvPr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8">
              <a:extLst>
                <a:ext uri="{FF2B5EF4-FFF2-40B4-BE49-F238E27FC236}">
                  <a16:creationId xmlns:a16="http://schemas.microsoft.com/office/drawing/2014/main" id="{1C702705-6B2A-4F97-9E58-8DB49FF63AD5}"/>
                </a:ext>
              </a:extLst>
            </p:cNvPr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7F403B3-F231-40BD-ACC8-6732CB865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5BD201-A145-4744-9F67-C0B48DBBD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7FBD6B7-C31D-4095-A642-0B9DD475431A}"/>
              </a:ext>
            </a:extLst>
          </p:cNvPr>
          <p:cNvSpPr txBox="1">
            <a:spLocks/>
          </p:cNvSpPr>
          <p:nvPr userDrawn="1"/>
        </p:nvSpPr>
        <p:spPr>
          <a:xfrm>
            <a:off x="5318760" y="1341255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A51639-B2D6-4652-B8C3-1B4C224A7BAF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21" name="Slide Number Placeholder 21">
            <a:extLst>
              <a:ext uri="{FF2B5EF4-FFF2-40B4-BE49-F238E27FC236}">
                <a16:creationId xmlns:a16="http://schemas.microsoft.com/office/drawing/2014/main" id="{96A2E2B1-E5F1-4397-9ED7-0AC22603E2ED}"/>
              </a:ext>
            </a:extLst>
          </p:cNvPr>
          <p:cNvSpPr txBox="1">
            <a:spLocks/>
          </p:cNvSpPr>
          <p:nvPr userDrawn="1"/>
        </p:nvSpPr>
        <p:spPr>
          <a:xfrm>
            <a:off x="8606919" y="5212080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ED711EA-D916-4664-A403-1E35C915D8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1175"/>
            <a:ext cx="3572566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B0251D5-A767-437F-8288-A00407F29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43914-E986-46D8-8C7E-63699E513C52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bg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619BBC-6C83-4F69-9B7F-BA6474CDB5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0" y="6108226"/>
            <a:ext cx="2090057" cy="749774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2F354D00-5E88-4459-BEE2-6AEF3F7B25A0}"/>
              </a:ext>
            </a:extLst>
          </p:cNvPr>
          <p:cNvSpPr/>
          <p:nvPr userDrawn="1"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5227EA76-11BC-4F3F-952E-654BDFAB097A}"/>
              </a:ext>
            </a:extLst>
          </p:cNvPr>
          <p:cNvSpPr/>
          <p:nvPr userDrawn="1"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F403B3-F231-40BD-ACC8-6732CB865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5BD201-A145-4744-9F67-C0B48DBBD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1" name="Slide Number Placeholder 21">
            <a:extLst>
              <a:ext uri="{FF2B5EF4-FFF2-40B4-BE49-F238E27FC236}">
                <a16:creationId xmlns:a16="http://schemas.microsoft.com/office/drawing/2014/main" id="{96A2E2B1-E5F1-4397-9ED7-0AC22603E2ED}"/>
              </a:ext>
            </a:extLst>
          </p:cNvPr>
          <p:cNvSpPr txBox="1">
            <a:spLocks/>
          </p:cNvSpPr>
          <p:nvPr userDrawn="1"/>
        </p:nvSpPr>
        <p:spPr>
          <a:xfrm>
            <a:off x="8606919" y="5212080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ED711EA-D916-4664-A403-1E35C915D8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91175"/>
            <a:ext cx="3572566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0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7D32E-B092-42F3-998C-FA27A99E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F7C61E-A826-4E4F-B722-99DD4010A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0A3AF3-07DF-49D5-A2DA-4D0A0BF06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190125-3D25-472F-96D6-5A1E934E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4900E-8AE5-46EA-A702-E0B3A749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351916-AB28-4914-8823-154A909E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3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43A7B-01F9-49DE-94A6-ABD55B08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F634FE-8E0A-43FA-9033-BED6B44EF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394E86-FB03-4BD2-AB15-595349DC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726173-E8A0-4CC7-8DC9-EF0A2324B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4BCB41-2C43-48EB-93E8-3782A3760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9B5459-F2D8-4367-ACC6-568C5555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876A5F-CD25-41C5-9D34-85905EDC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A17017-27D9-4E42-AE6E-B2707E37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9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99FF3-5471-44D0-9050-3A036343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36F96-1A7F-449C-91AE-08604A9D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ABB735-26F8-4337-98EA-1621F9EE9615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844D5C-77CE-48B3-851E-565F1945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2EDE41-536F-4041-A7E1-BBBB66DD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B7C438-22FB-478F-B1C5-9121247A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E6A26E4-8D7C-4EF6-B4E2-970570A1160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17" y="6385078"/>
            <a:ext cx="3572566" cy="329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8DC81-668A-4A15-A8E2-9EABF6E1E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3177"/>
            <a:ext cx="12192000" cy="1325563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6C4024-839A-45DE-AAA0-AB8A07B1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" y="365125"/>
            <a:ext cx="1093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9A6614-60C1-4616-941A-7CCB7821E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CB2D5D-500A-411C-81AC-534CD783EBD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14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488" y="6213136"/>
            <a:ext cx="1805512" cy="64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8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51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7C5BF-2FE4-47A1-8F24-895872D898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b="1" dirty="0" err="1"/>
              <a:t>Jupyter</a:t>
            </a:r>
            <a:r>
              <a:rPr lang="en-US" altLang="ko-KR" sz="6000" b="1" dirty="0"/>
              <a:t> notebook</a:t>
            </a:r>
            <a:endParaRPr lang="ko-KR" altLang="en-US" sz="6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BA366-A759-4782-B0E1-AAC834CF8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천용희</a:t>
            </a:r>
            <a:r>
              <a:rPr lang="en-US" altLang="ko-KR" dirty="0"/>
              <a:t>, </a:t>
            </a:r>
            <a:r>
              <a:rPr lang="ko-KR" altLang="en-US" dirty="0"/>
              <a:t>최원빈</a:t>
            </a:r>
            <a:endParaRPr lang="en-US" altLang="ko-KR" dirty="0"/>
          </a:p>
        </p:txBody>
      </p:sp>
      <p:sp>
        <p:nvSpPr>
          <p:cNvPr id="5" name="Date Placeholder 19">
            <a:extLst>
              <a:ext uri="{FF2B5EF4-FFF2-40B4-BE49-F238E27FC236}">
                <a16:creationId xmlns:a16="http://schemas.microsoft.com/office/drawing/2014/main" id="{BE3D0D29-8AFA-40FF-A595-4CEEC03A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  <a:prstGeom prst="rect">
            <a:avLst/>
          </a:prstGeom>
        </p:spPr>
        <p:txBody>
          <a:bodyPr anchor="ctr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2018.09.20</a:t>
            </a:r>
          </a:p>
        </p:txBody>
      </p:sp>
    </p:spTree>
    <p:extLst>
      <p:ext uri="{BB962C8B-B14F-4D97-AF65-F5344CB8AC3E}">
        <p14:creationId xmlns:p14="http://schemas.microsoft.com/office/powerpoint/2010/main" val="19740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실행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2245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b="1" dirty="0"/>
              <a:t>• </a:t>
            </a:r>
            <a:r>
              <a:rPr lang="en-US" altLang="ko-KR" b="1" dirty="0" err="1"/>
              <a:t>cmd</a:t>
            </a:r>
            <a:r>
              <a:rPr lang="ko-KR" altLang="en-US" b="1" dirty="0"/>
              <a:t> </a:t>
            </a:r>
            <a:r>
              <a:rPr lang="en-US" altLang="ko-KR" b="1" dirty="0"/>
              <a:t>VS</a:t>
            </a:r>
            <a:r>
              <a:rPr lang="ko-KR" altLang="en-US" b="1" dirty="0"/>
              <a:t> </a:t>
            </a:r>
            <a:r>
              <a:rPr lang="en-US" altLang="ko-KR" b="1" dirty="0"/>
              <a:t>anaconda</a:t>
            </a:r>
            <a:r>
              <a:rPr lang="ko-KR" altLang="en-US" b="1" dirty="0"/>
              <a:t> </a:t>
            </a:r>
            <a:r>
              <a:rPr lang="en-US" altLang="ko-KR" b="1" dirty="0"/>
              <a:t>prompt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cmd</a:t>
            </a:r>
            <a:r>
              <a:rPr lang="en-US" altLang="ko-KR" sz="1600" dirty="0"/>
              <a:t>: command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줄임말로</a:t>
            </a:r>
            <a:r>
              <a:rPr lang="ko-KR" altLang="en-US" sz="1600" dirty="0"/>
              <a:t> </a:t>
            </a:r>
            <a:r>
              <a:rPr lang="en-US" altLang="ko-KR" sz="1600" dirty="0"/>
              <a:t>Windows</a:t>
            </a:r>
            <a:r>
              <a:rPr lang="ko-KR" altLang="en-US" sz="1600" dirty="0"/>
              <a:t>에 대한 명령 프롬프트</a:t>
            </a:r>
            <a:endParaRPr lang="en-US" altLang="ko-KR" sz="1600" dirty="0"/>
          </a:p>
          <a:p>
            <a:pPr lvl="1">
              <a:lnSpc>
                <a:spcPct val="150000"/>
              </a:lnSpc>
              <a:spcAft>
                <a:spcPts val="1200"/>
              </a:spcAft>
            </a:pPr>
            <a:r>
              <a:rPr lang="en-US" altLang="ko-KR" sz="1600" dirty="0"/>
              <a:t>	     </a:t>
            </a:r>
            <a:r>
              <a:rPr lang="en-US" altLang="ko-KR" sz="1600" dirty="0" err="1"/>
              <a:t>cmd</a:t>
            </a:r>
            <a:r>
              <a:rPr lang="ko-KR" altLang="en-US" sz="1600" dirty="0"/>
              <a:t>에서 아나콘다를 사용하려면 환경 변수 설정 필요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Anaconda Prompt: Anaconda</a:t>
            </a:r>
            <a:r>
              <a:rPr lang="ko-KR" altLang="en-US" sz="1600" dirty="0"/>
              <a:t>에 대한 명령 프롬프트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               	          </a:t>
            </a:r>
            <a:r>
              <a:rPr lang="ko-KR" altLang="en-US" sz="1600" dirty="0"/>
              <a:t>환경 변수 설정 필요 </a:t>
            </a:r>
            <a:r>
              <a:rPr lang="en-US" altLang="ko-KR" sz="1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3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실행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11372194" cy="3528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  <a:spcAft>
                <a:spcPts val="600"/>
              </a:spcAft>
            </a:pPr>
            <a:r>
              <a:rPr lang="en-US" altLang="ko-KR" b="1" dirty="0"/>
              <a:t>• pip </a:t>
            </a:r>
            <a:r>
              <a:rPr lang="ko-KR" altLang="en-US" b="1" dirty="0"/>
              <a:t>사용하기</a:t>
            </a:r>
            <a:endParaRPr lang="en-US" altLang="ko-KR" b="1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r>
              <a:rPr lang="ko-KR" altLang="en-US" sz="1600" dirty="0" err="1"/>
              <a:t>파이썬</a:t>
            </a:r>
            <a:r>
              <a:rPr lang="ko-KR" altLang="en-US" sz="1600" dirty="0"/>
              <a:t> 모듈이나 패키지를 쉽게 설치할 수 있도록 도와주는 도구</a:t>
            </a:r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r>
              <a:rPr lang="en-US" altLang="ko-KR" sz="1600" dirty="0"/>
              <a:t>pip</a:t>
            </a:r>
            <a:r>
              <a:rPr lang="ko-KR" altLang="en-US" sz="1600" dirty="0"/>
              <a:t>를 이용해서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프로그램을 설치하면 의존성 있는 모듈이나 패키지를 함께 설치해주기 때문에 매우 편리함</a:t>
            </a: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r>
              <a:rPr lang="ko-KR" altLang="en-US" sz="1600" dirty="0"/>
              <a:t>패키지 설치 </a:t>
            </a:r>
            <a:r>
              <a:rPr lang="en-US" altLang="ko-KR" sz="1600" dirty="0"/>
              <a:t>(pip install)</a:t>
            </a:r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r>
              <a:rPr lang="ko-KR" altLang="en-US" sz="1600" dirty="0"/>
              <a:t>패키지 삭제 </a:t>
            </a:r>
            <a:r>
              <a:rPr lang="en-US" altLang="ko-KR" sz="1600" dirty="0"/>
              <a:t>(pip uninstall)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F029DE-46D5-4B0B-9D7F-708213610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1" t="31571" r="13275" b="42682"/>
          <a:stretch/>
        </p:blipFill>
        <p:spPr>
          <a:xfrm>
            <a:off x="1292769" y="2883653"/>
            <a:ext cx="7220607" cy="1765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125DEA-9F4F-4967-825E-8C37EF012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86" t="31418" r="13191" b="50000"/>
          <a:stretch/>
        </p:blipFill>
        <p:spPr>
          <a:xfrm>
            <a:off x="1292770" y="5106495"/>
            <a:ext cx="7220607" cy="12743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C513E4-F104-414C-B566-A4D066E739C0}"/>
              </a:ext>
            </a:extLst>
          </p:cNvPr>
          <p:cNvSpPr/>
          <p:nvPr/>
        </p:nvSpPr>
        <p:spPr>
          <a:xfrm>
            <a:off x="2217682" y="3176751"/>
            <a:ext cx="1566042" cy="218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4C0659-82BC-4740-8034-A8F52E902772}"/>
              </a:ext>
            </a:extLst>
          </p:cNvPr>
          <p:cNvSpPr/>
          <p:nvPr/>
        </p:nvSpPr>
        <p:spPr>
          <a:xfrm>
            <a:off x="2196662" y="5420613"/>
            <a:ext cx="1681656" cy="206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20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11372194" cy="33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  <a:spcAft>
                <a:spcPts val="600"/>
              </a:spcAft>
            </a:pPr>
            <a:r>
              <a:rPr lang="en-US" altLang="ko-KR" b="1" dirty="0"/>
              <a:t>• pip </a:t>
            </a:r>
            <a:r>
              <a:rPr lang="ko-KR" altLang="en-US" b="1" dirty="0"/>
              <a:t>사용하기</a:t>
            </a:r>
            <a:endParaRPr lang="en-US" altLang="ko-KR" b="1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r>
              <a:rPr lang="ko-KR" altLang="en-US" sz="1600" dirty="0"/>
              <a:t>특정 버전으로 패키지 설치 </a:t>
            </a:r>
            <a:r>
              <a:rPr lang="en-US" altLang="ko-KR" sz="1600" dirty="0"/>
              <a:t>(pip install </a:t>
            </a:r>
            <a:r>
              <a:rPr lang="en-US" altLang="ko-KR" sz="1600" dirty="0" err="1"/>
              <a:t>SomePackage</a:t>
            </a:r>
            <a:r>
              <a:rPr lang="en-US" altLang="ko-KR" sz="1600" dirty="0"/>
              <a:t>==1.2.3)</a:t>
            </a:r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lvl="1">
              <a:lnSpc>
                <a:spcPts val="2160"/>
              </a:lnSpc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r>
              <a:rPr lang="ko-KR" altLang="en-US" sz="1600" dirty="0"/>
              <a:t>최신 버전으로 업그레이드 </a:t>
            </a:r>
            <a:r>
              <a:rPr lang="en-US" altLang="ko-KR" sz="1600" dirty="0"/>
              <a:t>(pip install --upgrade </a:t>
            </a:r>
            <a:r>
              <a:rPr lang="en-US" altLang="ko-KR" sz="1600" dirty="0" err="1"/>
              <a:t>SomePackage</a:t>
            </a:r>
            <a:r>
              <a:rPr lang="ko-KR" altLang="en-US" sz="1600" dirty="0"/>
              <a:t> 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buFontTx/>
              <a:buChar char="-"/>
            </a:pPr>
            <a:endParaRPr lang="en-US" altLang="ko-KR" sz="1600" dirty="0"/>
          </a:p>
          <a:p>
            <a:pPr marL="742950" lvl="1" indent="-285750">
              <a:lnSpc>
                <a:spcPts val="216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설치된 패키지 확인 </a:t>
            </a:r>
            <a:r>
              <a:rPr lang="en-US" altLang="ko-KR" sz="1600" dirty="0"/>
              <a:t>(pip list)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D73499-7DD0-4CCA-8EC2-A0EDB5937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6" t="31418" r="13103" b="54789"/>
          <a:stretch/>
        </p:blipFill>
        <p:spPr>
          <a:xfrm>
            <a:off x="1292770" y="2337577"/>
            <a:ext cx="7231118" cy="9459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실행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C513E4-F104-414C-B566-A4D066E739C0}"/>
              </a:ext>
            </a:extLst>
          </p:cNvPr>
          <p:cNvSpPr/>
          <p:nvPr/>
        </p:nvSpPr>
        <p:spPr>
          <a:xfrm>
            <a:off x="2196662" y="2627590"/>
            <a:ext cx="2017986" cy="235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7F9EF1-D021-4552-8866-1E3834305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59" t="31111" r="12931" b="56781"/>
          <a:stretch/>
        </p:blipFill>
        <p:spPr>
          <a:xfrm>
            <a:off x="1292770" y="3683968"/>
            <a:ext cx="7231118" cy="8303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24C0659-82BC-4740-8034-A8F52E902772}"/>
              </a:ext>
            </a:extLst>
          </p:cNvPr>
          <p:cNvSpPr/>
          <p:nvPr/>
        </p:nvSpPr>
        <p:spPr>
          <a:xfrm>
            <a:off x="2186152" y="3920043"/>
            <a:ext cx="2196662" cy="18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E6A702-5306-432B-9D09-0C028EEF4E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01" t="31570" r="13189" b="46055"/>
          <a:stretch/>
        </p:blipFill>
        <p:spPr>
          <a:xfrm>
            <a:off x="1292770" y="4845310"/>
            <a:ext cx="7231118" cy="15344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C05181-EAB4-40CB-9B5D-084FC3454CAD}"/>
              </a:ext>
            </a:extLst>
          </p:cNvPr>
          <p:cNvSpPr/>
          <p:nvPr/>
        </p:nvSpPr>
        <p:spPr>
          <a:xfrm>
            <a:off x="2186153" y="5163774"/>
            <a:ext cx="609600" cy="186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4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실행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• </a:t>
            </a:r>
            <a:r>
              <a:rPr lang="ko-KR" altLang="en-US" b="1" dirty="0"/>
              <a:t>가상 환경</a:t>
            </a:r>
            <a:endParaRPr lang="en-US" altLang="ko-KR" b="1" dirty="0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60CF559-72F8-4E31-8253-7B1ED3109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761" y="2242093"/>
            <a:ext cx="4796478" cy="35973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FA813F-22E1-4DB6-95B5-18C50902EB0D}"/>
              </a:ext>
            </a:extLst>
          </p:cNvPr>
          <p:cNvSpPr/>
          <p:nvPr/>
        </p:nvSpPr>
        <p:spPr>
          <a:xfrm>
            <a:off x="4472150" y="5909496"/>
            <a:ext cx="32496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https://dojang.io/mod/page/view.php?id=1168</a:t>
            </a:r>
          </a:p>
        </p:txBody>
      </p:sp>
    </p:spTree>
    <p:extLst>
      <p:ext uri="{BB962C8B-B14F-4D97-AF65-F5344CB8AC3E}">
        <p14:creationId xmlns:p14="http://schemas.microsoft.com/office/powerpoint/2010/main" val="57107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실행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b="1" dirty="0"/>
              <a:t>• </a:t>
            </a:r>
            <a:r>
              <a:rPr lang="ko-KR" altLang="en-US" b="1" dirty="0"/>
              <a:t>가상 환경</a:t>
            </a:r>
            <a:endParaRPr lang="en-US" altLang="ko-KR" b="1" dirty="0"/>
          </a:p>
          <a:p>
            <a:pPr lvl="1"/>
            <a:r>
              <a:rPr lang="en-US" altLang="ko-KR" sz="1600" dirty="0"/>
              <a:t>① </a:t>
            </a:r>
            <a:r>
              <a:rPr lang="en-US" altLang="ko-KR" sz="1600" dirty="0" err="1"/>
              <a:t>Virtualenv</a:t>
            </a:r>
            <a:r>
              <a:rPr lang="en-US" altLang="ko-KR" sz="1600" dirty="0"/>
              <a:t> </a:t>
            </a:r>
            <a:r>
              <a:rPr lang="ko-KR" altLang="en-US" sz="1600" dirty="0"/>
              <a:t>설치 </a:t>
            </a:r>
            <a:r>
              <a:rPr lang="en-US" altLang="ko-KR" sz="1600" dirty="0"/>
              <a:t>(pip install </a:t>
            </a:r>
            <a:r>
              <a:rPr lang="en-US" altLang="ko-KR" sz="1600" dirty="0" err="1"/>
              <a:t>virtualenv</a:t>
            </a:r>
            <a:r>
              <a:rPr lang="en-US" altLang="ko-KR" sz="1600" dirty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② </a:t>
            </a:r>
            <a:r>
              <a:rPr lang="en-US" altLang="ko-KR" sz="1600" dirty="0" err="1"/>
              <a:t>ghstudy</a:t>
            </a:r>
            <a:r>
              <a:rPr lang="ko-KR" altLang="en-US" sz="1600" dirty="0"/>
              <a:t> 가상환경 설치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virtualenv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ghstudy</a:t>
            </a:r>
            <a:r>
              <a:rPr lang="en-US" altLang="ko-KR" sz="1600" dirty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ko-KR" sz="1600" dirty="0"/>
              <a:t>③</a:t>
            </a:r>
            <a:r>
              <a:rPr lang="en-US" altLang="ko-KR" sz="1600" b="1" dirty="0"/>
              <a:t> </a:t>
            </a:r>
            <a:r>
              <a:rPr lang="en-US" altLang="ko-KR" sz="1600" dirty="0" err="1"/>
              <a:t>ghstudy</a:t>
            </a:r>
            <a:r>
              <a:rPr lang="en-US" altLang="ko-KR" sz="1600" dirty="0"/>
              <a:t> </a:t>
            </a:r>
            <a:r>
              <a:rPr lang="ko-KR" altLang="en-US" sz="1600" dirty="0"/>
              <a:t>가상환경 실행 </a:t>
            </a:r>
            <a:r>
              <a:rPr lang="en-US" altLang="ko-KR" sz="1600" dirty="0"/>
              <a:t>(call </a:t>
            </a:r>
            <a:r>
              <a:rPr lang="en-US" altLang="ko-KR" sz="1600" dirty="0" err="1"/>
              <a:t>ghstudy</a:t>
            </a:r>
            <a:r>
              <a:rPr lang="en-US" altLang="ko-KR" sz="1600" dirty="0"/>
              <a:t>\scripts\activate)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327BF-43DF-4721-9253-8D985965C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5" t="15938" r="33018" b="65824"/>
          <a:stretch/>
        </p:blipFill>
        <p:spPr>
          <a:xfrm>
            <a:off x="1334813" y="2430519"/>
            <a:ext cx="7630510" cy="12507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5ABC69-7DB4-49BF-AA61-245343E4928B}"/>
              </a:ext>
            </a:extLst>
          </p:cNvPr>
          <p:cNvSpPr/>
          <p:nvPr/>
        </p:nvSpPr>
        <p:spPr>
          <a:xfrm>
            <a:off x="2175642" y="2684586"/>
            <a:ext cx="1608082" cy="247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F66CCD-A902-4822-90D7-75C4F5DEF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5" t="15172" r="32760" b="72984"/>
          <a:stretch/>
        </p:blipFill>
        <p:spPr>
          <a:xfrm>
            <a:off x="1334813" y="4068822"/>
            <a:ext cx="7630510" cy="812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E0AA7C-E74C-4446-B2B9-8708E305F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59" t="34898" r="17155" b="53980"/>
          <a:stretch/>
        </p:blipFill>
        <p:spPr>
          <a:xfrm>
            <a:off x="1334813" y="5301612"/>
            <a:ext cx="7630510" cy="7627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951CFA-D320-4E55-B28F-00AC0D2D65DA}"/>
              </a:ext>
            </a:extLst>
          </p:cNvPr>
          <p:cNvSpPr/>
          <p:nvPr/>
        </p:nvSpPr>
        <p:spPr>
          <a:xfrm>
            <a:off x="2196662" y="4254920"/>
            <a:ext cx="1292772" cy="247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781079-5DEC-46C9-A2D3-F7F4B2220F62}"/>
              </a:ext>
            </a:extLst>
          </p:cNvPr>
          <p:cNvSpPr/>
          <p:nvPr/>
        </p:nvSpPr>
        <p:spPr>
          <a:xfrm>
            <a:off x="2217682" y="5586597"/>
            <a:ext cx="1996966" cy="20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b="1" dirty="0"/>
              <a:t>• </a:t>
            </a:r>
            <a:r>
              <a:rPr lang="ko-KR" altLang="en-US" b="1" dirty="0"/>
              <a:t>가상 환경</a:t>
            </a:r>
            <a:endParaRPr lang="en-US" altLang="ko-KR" b="1" dirty="0"/>
          </a:p>
          <a:p>
            <a:pPr lvl="1"/>
            <a:r>
              <a:rPr lang="en-US" altLang="ko-KR" sz="1600" dirty="0"/>
              <a:t>④ </a:t>
            </a:r>
            <a:r>
              <a:rPr lang="ko-KR" altLang="en-US" sz="1600" dirty="0"/>
              <a:t>설치된 패키지 확인 </a:t>
            </a:r>
            <a:r>
              <a:rPr lang="en-US" altLang="ko-KR" sz="1600" dirty="0"/>
              <a:t>(pip list)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⑤ </a:t>
            </a:r>
            <a:r>
              <a:rPr lang="en-US" altLang="ko-KR" sz="1600" dirty="0" err="1"/>
              <a:t>ghstudy</a:t>
            </a:r>
            <a:r>
              <a:rPr lang="ko-KR" altLang="en-US" sz="1600" dirty="0"/>
              <a:t> 가상환경 비활성화 </a:t>
            </a:r>
            <a:r>
              <a:rPr lang="en-US" altLang="ko-KR" sz="1600" dirty="0"/>
              <a:t>(deactivate)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1B03C9-014E-488F-B667-B229CB9F8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5" t="15479" r="28448" b="75632"/>
          <a:stretch/>
        </p:blipFill>
        <p:spPr>
          <a:xfrm>
            <a:off x="1334813" y="4068031"/>
            <a:ext cx="7630510" cy="6096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7B2FD1-3E22-4CF7-9D06-B8AD094A9C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17" t="34789" r="16896" b="47893"/>
          <a:stretch/>
        </p:blipFill>
        <p:spPr>
          <a:xfrm>
            <a:off x="1334813" y="2357950"/>
            <a:ext cx="7630510" cy="11876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실행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ABC69-7DB4-49BF-AA61-245343E4928B}"/>
              </a:ext>
            </a:extLst>
          </p:cNvPr>
          <p:cNvSpPr/>
          <p:nvPr/>
        </p:nvSpPr>
        <p:spPr>
          <a:xfrm>
            <a:off x="2827283" y="2674077"/>
            <a:ext cx="641132" cy="184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951CFA-D320-4E55-B28F-00AC0D2D65DA}"/>
              </a:ext>
            </a:extLst>
          </p:cNvPr>
          <p:cNvSpPr/>
          <p:nvPr/>
        </p:nvSpPr>
        <p:spPr>
          <a:xfrm>
            <a:off x="2890346" y="4343478"/>
            <a:ext cx="672662" cy="224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JUPYTER NOTEBOOK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7B34585-4C4E-4048-B324-54A7459C2501}"/>
              </a:ext>
            </a:extLst>
          </p:cNvPr>
          <p:cNvGrpSpPr/>
          <p:nvPr/>
        </p:nvGrpSpPr>
        <p:grpSpPr>
          <a:xfrm>
            <a:off x="3356353" y="2284685"/>
            <a:ext cx="5479294" cy="3859240"/>
            <a:chOff x="3055107" y="1776247"/>
            <a:chExt cx="6081787" cy="42835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B9C3001-3E07-41D3-830C-A651B6D6A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140" r="37020"/>
            <a:stretch/>
          </p:blipFill>
          <p:spPr>
            <a:xfrm>
              <a:off x="3055107" y="1776247"/>
              <a:ext cx="6081787" cy="428359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9B0D21-DD9D-4F4C-9E18-6706D930D014}"/>
                </a:ext>
              </a:extLst>
            </p:cNvPr>
            <p:cNvSpPr/>
            <p:nvPr/>
          </p:nvSpPr>
          <p:spPr>
            <a:xfrm>
              <a:off x="5087007" y="2102069"/>
              <a:ext cx="599090" cy="599090"/>
            </a:xfrm>
            <a:prstGeom prst="rect">
              <a:avLst/>
            </a:prstGeom>
            <a:solidFill>
              <a:srgbClr val="CC2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1D1079-A59B-442B-8E46-3FB57007EC8D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1-1. Windows &gt; Anaconda3 &gt; </a:t>
            </a:r>
            <a:r>
              <a:rPr lang="en-US" altLang="ko-KR" b="1" dirty="0" err="1"/>
              <a:t>Jupyter</a:t>
            </a:r>
            <a:r>
              <a:rPr lang="en-US" altLang="ko-KR" b="1" dirty="0"/>
              <a:t> Notebook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15352-CEE5-4A7F-89AD-47D0CC3B0E21}"/>
              </a:ext>
            </a:extLst>
          </p:cNvPr>
          <p:cNvSpPr/>
          <p:nvPr/>
        </p:nvSpPr>
        <p:spPr>
          <a:xfrm>
            <a:off x="3683873" y="4824247"/>
            <a:ext cx="982719" cy="262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83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JUPYTER NOTEBOOK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D1079-A59B-442B-8E46-3FB57007EC8D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1-2. Anaconda Prompt &gt; ‘</a:t>
            </a:r>
            <a:r>
              <a:rPr lang="en-US" altLang="ko-KR" b="1" dirty="0" err="1"/>
              <a:t>jupyter</a:t>
            </a:r>
            <a:r>
              <a:rPr lang="en-US" altLang="ko-KR" b="1" dirty="0"/>
              <a:t> notebook’ </a:t>
            </a:r>
            <a:r>
              <a:rPr lang="ko-KR" altLang="en-US" b="1" dirty="0"/>
              <a:t>입력</a:t>
            </a:r>
            <a:endParaRPr lang="en-US" altLang="ko-KR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15352-CEE5-4A7F-89AD-47D0CC3B0E21}"/>
              </a:ext>
            </a:extLst>
          </p:cNvPr>
          <p:cNvSpPr/>
          <p:nvPr/>
        </p:nvSpPr>
        <p:spPr>
          <a:xfrm>
            <a:off x="3683873" y="4824247"/>
            <a:ext cx="982719" cy="262759"/>
          </a:xfrm>
          <a:prstGeom prst="rect">
            <a:avLst/>
          </a:prstGeom>
          <a:noFill/>
          <a:ln w="38100">
            <a:solidFill>
              <a:srgbClr val="003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28864D-BA22-4E4B-89FB-BA1404D6A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69" b="20153"/>
          <a:stretch/>
        </p:blipFill>
        <p:spPr>
          <a:xfrm>
            <a:off x="2268373" y="1981201"/>
            <a:ext cx="7655254" cy="42747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CE3ABF4-4F84-420A-9FA2-7601D4D3EDF9}"/>
              </a:ext>
            </a:extLst>
          </p:cNvPr>
          <p:cNvSpPr/>
          <p:nvPr/>
        </p:nvSpPr>
        <p:spPr>
          <a:xfrm>
            <a:off x="3237179" y="2177029"/>
            <a:ext cx="982719" cy="176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0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4AF489-FA11-4D06-B2CC-572D6560F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7" t="8889" r="15178" b="5556"/>
          <a:stretch/>
        </p:blipFill>
        <p:spPr>
          <a:xfrm>
            <a:off x="3054260" y="2123514"/>
            <a:ext cx="6083480" cy="42146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JUPYTER NOTEBOOK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D1079-A59B-442B-8E46-3FB57007EC8D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오른쪽 상단의 </a:t>
            </a:r>
            <a:r>
              <a:rPr lang="en-US" altLang="ko-KR" b="1" dirty="0"/>
              <a:t>New &gt; Python 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E3ABF4-4F84-420A-9FA2-7601D4D3EDF9}"/>
              </a:ext>
            </a:extLst>
          </p:cNvPr>
          <p:cNvSpPr/>
          <p:nvPr/>
        </p:nvSpPr>
        <p:spPr>
          <a:xfrm>
            <a:off x="7852722" y="2747051"/>
            <a:ext cx="420421" cy="181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0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JUPYTER NOTEBOOK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CE3B18-432C-4A15-8410-C0883FD89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0" t="9048" r="15267" b="70159"/>
          <a:stretch/>
        </p:blipFill>
        <p:spPr>
          <a:xfrm>
            <a:off x="844682" y="3124201"/>
            <a:ext cx="10502636" cy="1796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51D99-63F5-4E79-9A15-3D856169C8BD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en-US" altLang="ko-KR" b="1" dirty="0" err="1"/>
              <a:t>Jupyter</a:t>
            </a:r>
            <a:r>
              <a:rPr lang="ko-KR" altLang="en-US" b="1" dirty="0"/>
              <a:t> </a:t>
            </a:r>
            <a:r>
              <a:rPr lang="en-US" altLang="ko-KR" b="1" dirty="0"/>
              <a:t>Notebook</a:t>
            </a:r>
            <a:r>
              <a:rPr lang="ko-KR" altLang="en-US" b="1" dirty="0"/>
              <a:t> 실행 완료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053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/>
              <a:t>아나콘다 설치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5DC5E-5BA9-45F3-A604-835370EB32A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9195" r="1207" b="30161"/>
          <a:stretch/>
        </p:blipFill>
        <p:spPr>
          <a:xfrm>
            <a:off x="1955999" y="2120359"/>
            <a:ext cx="8280000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196C25-B766-4EB2-A15D-066E0EC13298}"/>
              </a:ext>
            </a:extLst>
          </p:cNvPr>
          <p:cNvSpPr txBox="1"/>
          <p:nvPr/>
        </p:nvSpPr>
        <p:spPr>
          <a:xfrm>
            <a:off x="3016468" y="5905554"/>
            <a:ext cx="615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다운로드 링크</a:t>
            </a:r>
            <a:r>
              <a:rPr lang="en-US" altLang="ko-KR" sz="1400" dirty="0"/>
              <a:t>: https://www.anaconda.com/download/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아래 링크로 들어가서 본인 컴퓨터에 맞게 </a:t>
            </a:r>
            <a:r>
              <a:rPr lang="en-US" altLang="ko-KR" b="1" dirty="0"/>
              <a:t>Windows</a:t>
            </a:r>
            <a:r>
              <a:rPr lang="ko-KR" altLang="en-US" b="1" dirty="0"/>
              <a:t> 또는 </a:t>
            </a:r>
            <a:r>
              <a:rPr lang="en-US" altLang="ko-KR" b="1" dirty="0"/>
              <a:t>macOS</a:t>
            </a:r>
            <a:r>
              <a:rPr lang="ko-KR" altLang="en-US" b="1" dirty="0"/>
              <a:t> 클릭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34B7C2-3EF4-43D8-AE25-130620C54780}"/>
              </a:ext>
            </a:extLst>
          </p:cNvPr>
          <p:cNvSpPr/>
          <p:nvPr/>
        </p:nvSpPr>
        <p:spPr>
          <a:xfrm>
            <a:off x="6106510" y="3594538"/>
            <a:ext cx="515007" cy="325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6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가상환경에서 </a:t>
            </a:r>
            <a:r>
              <a:rPr lang="en-US" altLang="ko-KR" dirty="0"/>
              <a:t>JUPYTER NOTEBOOK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51D99-63F5-4E79-9A15-3D856169C8BD}"/>
              </a:ext>
            </a:extLst>
          </p:cNvPr>
          <p:cNvSpPr txBox="1"/>
          <p:nvPr/>
        </p:nvSpPr>
        <p:spPr>
          <a:xfrm>
            <a:off x="462454" y="1577516"/>
            <a:ext cx="10867700" cy="322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가상환경 활성화 </a:t>
            </a:r>
            <a:r>
              <a:rPr lang="en-US" altLang="ko-KR" b="1" dirty="0"/>
              <a:t>(call </a:t>
            </a:r>
            <a:r>
              <a:rPr lang="en-US" altLang="ko-KR" b="1" dirty="0" err="1"/>
              <a:t>ghstudy</a:t>
            </a:r>
            <a:r>
              <a:rPr lang="en-US" altLang="ko-KR" b="1" dirty="0"/>
              <a:t>\scripts\activate)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ipykernel</a:t>
            </a:r>
            <a:r>
              <a:rPr lang="en-US" altLang="ko-KR" b="1" dirty="0"/>
              <a:t> </a:t>
            </a:r>
            <a:r>
              <a:rPr lang="ko-KR" altLang="en-US" b="1" dirty="0"/>
              <a:t>설치 </a:t>
            </a:r>
            <a:r>
              <a:rPr lang="en-US" altLang="ko-KR" b="1" dirty="0"/>
              <a:t>(pip install </a:t>
            </a:r>
            <a:r>
              <a:rPr lang="en-US" altLang="ko-KR" b="1" dirty="0" err="1"/>
              <a:t>ipykernel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JUPYTER NOTEBOOK</a:t>
            </a:r>
            <a:r>
              <a:rPr lang="ko-KR" altLang="en-US" b="1" dirty="0"/>
              <a:t>에 가상환경 설치</a:t>
            </a:r>
            <a:r>
              <a:rPr lang="en-US" altLang="ko-KR" b="1" dirty="0"/>
              <a:t> (python –m </a:t>
            </a:r>
            <a:r>
              <a:rPr lang="en-US" altLang="ko-KR" b="1" dirty="0" err="1"/>
              <a:t>ipykernel</a:t>
            </a:r>
            <a:r>
              <a:rPr lang="en-US" altLang="ko-KR" b="1" dirty="0"/>
              <a:t> install --user --name=</a:t>
            </a:r>
            <a:r>
              <a:rPr lang="en-US" altLang="ko-KR" b="1" dirty="0" err="1"/>
              <a:t>ghstudy</a:t>
            </a:r>
            <a:r>
              <a:rPr lang="en-US" altLang="ko-KR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B6142-2290-4460-B203-B21616E16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" t="6743" r="33708" b="80672"/>
          <a:stretch/>
        </p:blipFill>
        <p:spPr>
          <a:xfrm>
            <a:off x="861846" y="2070536"/>
            <a:ext cx="7620001" cy="8631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E50431-9DA1-4128-B5B2-592EF3F3311F}"/>
              </a:ext>
            </a:extLst>
          </p:cNvPr>
          <p:cNvSpPr/>
          <p:nvPr/>
        </p:nvSpPr>
        <p:spPr>
          <a:xfrm>
            <a:off x="1765732" y="2325553"/>
            <a:ext cx="1944419" cy="238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B9863-3F7F-41D6-97FC-1A73EF354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3" t="18701" r="27277" b="67511"/>
          <a:stretch/>
        </p:blipFill>
        <p:spPr>
          <a:xfrm>
            <a:off x="861846" y="3394084"/>
            <a:ext cx="7535920" cy="9456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950A68-05C1-4510-935C-8AF771302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3" t="6437" r="33708" b="83711"/>
          <a:stretch/>
        </p:blipFill>
        <p:spPr>
          <a:xfrm>
            <a:off x="861846" y="4810798"/>
            <a:ext cx="7620001" cy="6755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C2DDE8-E4DD-462B-BFB9-7ECC02453317}"/>
              </a:ext>
            </a:extLst>
          </p:cNvPr>
          <p:cNvSpPr/>
          <p:nvPr/>
        </p:nvSpPr>
        <p:spPr>
          <a:xfrm>
            <a:off x="2333297" y="3647088"/>
            <a:ext cx="1481958" cy="220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96743-8BAC-4758-8AE8-793951D62681}"/>
              </a:ext>
            </a:extLst>
          </p:cNvPr>
          <p:cNvSpPr/>
          <p:nvPr/>
        </p:nvSpPr>
        <p:spPr>
          <a:xfrm>
            <a:off x="2364827" y="5084400"/>
            <a:ext cx="3289737" cy="24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86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743CE2C-07B3-4672-90B6-3CB54EA1C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9" t="8736" r="19052" b="61025"/>
          <a:stretch/>
        </p:blipFill>
        <p:spPr>
          <a:xfrm>
            <a:off x="861844" y="4162839"/>
            <a:ext cx="7620001" cy="20738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F9127A-0BFF-40AE-86E3-D69620677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3" t="6129" r="33708" b="67204"/>
          <a:stretch/>
        </p:blipFill>
        <p:spPr>
          <a:xfrm>
            <a:off x="861845" y="1866507"/>
            <a:ext cx="7620001" cy="1828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가상환경에서 </a:t>
            </a:r>
            <a:r>
              <a:rPr lang="en-US" altLang="ko-KR" dirty="0"/>
              <a:t>JUPYTER NOTEBOOK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51D99-63F5-4E79-9A15-3D856169C8BD}"/>
              </a:ext>
            </a:extLst>
          </p:cNvPr>
          <p:cNvSpPr txBox="1"/>
          <p:nvPr/>
        </p:nvSpPr>
        <p:spPr>
          <a:xfrm>
            <a:off x="462454" y="1577516"/>
            <a:ext cx="10131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JUPYTER</a:t>
            </a:r>
            <a:r>
              <a:rPr lang="ko-KR" altLang="en-US" b="1" dirty="0"/>
              <a:t> </a:t>
            </a:r>
            <a:r>
              <a:rPr lang="en-US" altLang="ko-KR" b="1" dirty="0"/>
              <a:t>NOTEBOOK</a:t>
            </a:r>
            <a:r>
              <a:rPr lang="ko-KR" altLang="en-US" b="1" dirty="0"/>
              <a:t> 실행 </a:t>
            </a:r>
            <a:r>
              <a:rPr lang="en-US" altLang="ko-KR" b="1" dirty="0"/>
              <a:t>(</a:t>
            </a:r>
            <a:r>
              <a:rPr lang="en-US" altLang="ko-KR" b="1" dirty="0" err="1"/>
              <a:t>jupyter</a:t>
            </a:r>
            <a:r>
              <a:rPr lang="en-US" altLang="ko-KR" b="1" dirty="0"/>
              <a:t> notebook)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완료 </a:t>
            </a:r>
            <a:r>
              <a:rPr lang="en-US" altLang="ko-KR" b="1" dirty="0"/>
              <a:t>(New &gt; </a:t>
            </a:r>
            <a:r>
              <a:rPr lang="en-US" altLang="ko-KR" b="1" dirty="0" err="1"/>
              <a:t>ghstudy</a:t>
            </a:r>
            <a:r>
              <a:rPr lang="en-US" altLang="ko-KR" b="1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E50431-9DA1-4128-B5B2-592EF3F3311F}"/>
              </a:ext>
            </a:extLst>
          </p:cNvPr>
          <p:cNvSpPr/>
          <p:nvPr/>
        </p:nvSpPr>
        <p:spPr>
          <a:xfrm>
            <a:off x="2333297" y="2170553"/>
            <a:ext cx="1208689" cy="238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C96743-8BAC-4758-8AE8-793951D62681}"/>
              </a:ext>
            </a:extLst>
          </p:cNvPr>
          <p:cNvSpPr/>
          <p:nvPr/>
        </p:nvSpPr>
        <p:spPr>
          <a:xfrm>
            <a:off x="7215346" y="5220767"/>
            <a:ext cx="352103" cy="213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2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JUPYTER NOTEBOOK </a:t>
            </a:r>
            <a:r>
              <a:rPr lang="ko-KR" altLang="en-US" dirty="0"/>
              <a:t>사용법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754672-37E8-486A-BC9E-5CD0848D2B31}"/>
              </a:ext>
            </a:extLst>
          </p:cNvPr>
          <p:cNvGrpSpPr/>
          <p:nvPr/>
        </p:nvGrpSpPr>
        <p:grpSpPr>
          <a:xfrm>
            <a:off x="2138138" y="3988972"/>
            <a:ext cx="2979641" cy="2263088"/>
            <a:chOff x="1115124" y="3729360"/>
            <a:chExt cx="2979641" cy="22630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D4861F5-CDE4-4B1B-B90F-051AC72DD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239" t="16365" r="78049" b="81231"/>
            <a:stretch/>
          </p:blipFill>
          <p:spPr>
            <a:xfrm>
              <a:off x="1115124" y="3729360"/>
              <a:ext cx="390291" cy="30812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C44A781-D7D6-4581-A61D-D54A606B5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05" t="16365" r="76283" b="81231"/>
            <a:stretch/>
          </p:blipFill>
          <p:spPr>
            <a:xfrm>
              <a:off x="1115124" y="4218101"/>
              <a:ext cx="390291" cy="3081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02CEFB-4143-43C1-8783-299BFA81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22" t="16365" r="74566" b="81231"/>
            <a:stretch/>
          </p:blipFill>
          <p:spPr>
            <a:xfrm>
              <a:off x="1115124" y="4706842"/>
              <a:ext cx="390291" cy="30812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439D97-D46B-47DF-B428-D7BBC87C6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323" t="16365" r="72965" b="81231"/>
            <a:stretch/>
          </p:blipFill>
          <p:spPr>
            <a:xfrm>
              <a:off x="1115124" y="5195583"/>
              <a:ext cx="390291" cy="30812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C8443D-276D-4675-8AC0-AF16815AD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91" t="16365" r="71397" b="81231"/>
            <a:stretch/>
          </p:blipFill>
          <p:spPr>
            <a:xfrm>
              <a:off x="1115124" y="5684324"/>
              <a:ext cx="390291" cy="3081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95C787-C429-45B0-9187-091E62C0E2D1}"/>
                </a:ext>
              </a:extLst>
            </p:cNvPr>
            <p:cNvSpPr txBox="1"/>
            <p:nvPr/>
          </p:nvSpPr>
          <p:spPr>
            <a:xfrm>
              <a:off x="1505415" y="3729360"/>
              <a:ext cx="1704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Save: </a:t>
              </a:r>
              <a:r>
                <a:rPr lang="ko-KR" altLang="en-US" sz="1400" dirty="0"/>
                <a:t>저장 </a:t>
              </a:r>
              <a:r>
                <a:rPr lang="en-US" altLang="ko-KR" sz="1400" dirty="0"/>
                <a:t>[S]</a:t>
              </a:r>
              <a:endParaRPr lang="ko-KR" alt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0EFE0B-E601-477F-A65B-1F0E4DE33FD5}"/>
                </a:ext>
              </a:extLst>
            </p:cNvPr>
            <p:cNvSpPr txBox="1"/>
            <p:nvPr/>
          </p:nvSpPr>
          <p:spPr>
            <a:xfrm>
              <a:off x="1505414" y="4217754"/>
              <a:ext cx="2589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Add: </a:t>
              </a:r>
              <a:r>
                <a:rPr lang="ko-KR" altLang="en-US" sz="1400" dirty="0"/>
                <a:t>새로운 셀 추가 </a:t>
              </a:r>
              <a:r>
                <a:rPr lang="en-US" altLang="ko-KR" sz="1400" dirty="0"/>
                <a:t>[A], [B]</a:t>
              </a:r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2D2E56-F4F1-4C44-AB41-EDDC548F5DCE}"/>
                </a:ext>
              </a:extLst>
            </p:cNvPr>
            <p:cNvSpPr txBox="1"/>
            <p:nvPr/>
          </p:nvSpPr>
          <p:spPr>
            <a:xfrm>
              <a:off x="1505415" y="4707189"/>
              <a:ext cx="1704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Cut: </a:t>
              </a:r>
              <a:r>
                <a:rPr lang="ko-KR" altLang="en-US" sz="1400" dirty="0" err="1"/>
                <a:t>잘라내기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[X]</a:t>
              </a:r>
              <a:endParaRPr lang="ko-KR" alt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C9F7EC-40AD-44CB-A976-5A8A5A4D7DEB}"/>
                </a:ext>
              </a:extLst>
            </p:cNvPr>
            <p:cNvSpPr txBox="1"/>
            <p:nvPr/>
          </p:nvSpPr>
          <p:spPr>
            <a:xfrm>
              <a:off x="1505415" y="5195583"/>
              <a:ext cx="1704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Copy: </a:t>
              </a:r>
              <a:r>
                <a:rPr lang="ko-KR" altLang="en-US" sz="1400" dirty="0"/>
                <a:t>복사 </a:t>
              </a:r>
              <a:r>
                <a:rPr lang="en-US" altLang="ko-KR" sz="1400" dirty="0"/>
                <a:t>[C]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D92F74-7662-433B-83A7-EB1ECC67193E}"/>
                </a:ext>
              </a:extLst>
            </p:cNvPr>
            <p:cNvSpPr txBox="1"/>
            <p:nvPr/>
          </p:nvSpPr>
          <p:spPr>
            <a:xfrm>
              <a:off x="1505415" y="5684671"/>
              <a:ext cx="1704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Paste: </a:t>
              </a:r>
              <a:r>
                <a:rPr lang="ko-KR" altLang="en-US" sz="1400" dirty="0"/>
                <a:t>붙여넣기 </a:t>
              </a:r>
              <a:r>
                <a:rPr lang="en-US" altLang="ko-KR" sz="1400" dirty="0"/>
                <a:t>[V]</a:t>
              </a:r>
              <a:endParaRPr lang="ko-KR" altLang="en-US" sz="14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B30FBF-A1E7-4CBC-8D2D-F48E76D69CB5}"/>
              </a:ext>
            </a:extLst>
          </p:cNvPr>
          <p:cNvGrpSpPr/>
          <p:nvPr/>
        </p:nvGrpSpPr>
        <p:grpSpPr>
          <a:xfrm>
            <a:off x="5939385" y="3988972"/>
            <a:ext cx="6053324" cy="2263088"/>
            <a:chOff x="6499924" y="3864826"/>
            <a:chExt cx="6053324" cy="226308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F3187BC-0C74-4E5B-B578-EA8AFC03F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37" t="16365" r="69551" b="81231"/>
            <a:stretch/>
          </p:blipFill>
          <p:spPr>
            <a:xfrm>
              <a:off x="6499924" y="3864826"/>
              <a:ext cx="390291" cy="30812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2F8A935-C980-4AD1-8080-A2110D6FA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25" t="16365" r="68063" b="81231"/>
            <a:stretch/>
          </p:blipFill>
          <p:spPr>
            <a:xfrm>
              <a:off x="6499924" y="4353567"/>
              <a:ext cx="390291" cy="30812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AECAD8-4BC9-412E-961E-FB8E112D9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41" t="16365" r="64729" b="81236"/>
            <a:stretch/>
          </p:blipFill>
          <p:spPr>
            <a:xfrm>
              <a:off x="6499924" y="4842308"/>
              <a:ext cx="736254" cy="30743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C18FD8D-4077-4551-9E56-079676BB8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706" t="16365" r="54589" b="81236"/>
            <a:stretch/>
          </p:blipFill>
          <p:spPr>
            <a:xfrm>
              <a:off x="6499924" y="5331049"/>
              <a:ext cx="1300698" cy="30743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FD7F260-CF09-4AB4-8EE0-00D76F40F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906" t="16365" r="52382" b="81231"/>
            <a:stretch/>
          </p:blipFill>
          <p:spPr>
            <a:xfrm>
              <a:off x="6499924" y="5819790"/>
              <a:ext cx="390291" cy="3081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1F7CBC-F456-480D-9D56-F26DCFB9CCC7}"/>
                </a:ext>
              </a:extLst>
            </p:cNvPr>
            <p:cNvSpPr txBox="1"/>
            <p:nvPr/>
          </p:nvSpPr>
          <p:spPr>
            <a:xfrm>
              <a:off x="6890215" y="3864826"/>
              <a:ext cx="2310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위의 셀로 이동 </a:t>
              </a:r>
              <a:r>
                <a:rPr lang="en-US" altLang="ko-KR" sz="1400" dirty="0"/>
                <a:t>[Up], [K]</a:t>
              </a:r>
              <a:endParaRPr lang="ko-KR" alt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96319C-8308-48DE-8F7E-F7854EEF2B71}"/>
                </a:ext>
              </a:extLst>
            </p:cNvPr>
            <p:cNvSpPr txBox="1"/>
            <p:nvPr/>
          </p:nvSpPr>
          <p:spPr>
            <a:xfrm>
              <a:off x="6890214" y="4353220"/>
              <a:ext cx="2935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아래의 셀로 이동 </a:t>
              </a:r>
              <a:r>
                <a:rPr lang="en-US" altLang="ko-KR" sz="1400" dirty="0"/>
                <a:t>[Down], [J]</a:t>
              </a:r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158B58-D6EC-4F67-A367-57DDFC5551E8}"/>
                </a:ext>
              </a:extLst>
            </p:cNvPr>
            <p:cNvSpPr txBox="1"/>
            <p:nvPr/>
          </p:nvSpPr>
          <p:spPr>
            <a:xfrm>
              <a:off x="7236178" y="4842655"/>
              <a:ext cx="3342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Run: </a:t>
              </a:r>
              <a:r>
                <a:rPr lang="ko-KR" altLang="en-US" sz="1400" dirty="0"/>
                <a:t>입력한 코드 실행 </a:t>
              </a:r>
              <a:r>
                <a:rPr lang="en-US" altLang="ko-KR" sz="1400" dirty="0"/>
                <a:t>[Shift] + [Enter]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3B8E6E-8969-4B4E-88E2-AC7B839930DA}"/>
                </a:ext>
              </a:extLst>
            </p:cNvPr>
            <p:cNvSpPr txBox="1"/>
            <p:nvPr/>
          </p:nvSpPr>
          <p:spPr>
            <a:xfrm>
              <a:off x="7868653" y="5331049"/>
              <a:ext cx="3342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Code [Y], Markdown [M] </a:t>
              </a:r>
              <a:r>
                <a:rPr lang="ko-KR" altLang="en-US" sz="1400" dirty="0"/>
                <a:t>등 모드 변경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1646ED-43D9-4CBF-9445-ECD846AAF16E}"/>
                </a:ext>
              </a:extLst>
            </p:cNvPr>
            <p:cNvSpPr txBox="1"/>
            <p:nvPr/>
          </p:nvSpPr>
          <p:spPr>
            <a:xfrm>
              <a:off x="6890215" y="5820137"/>
              <a:ext cx="56630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Command Palette: </a:t>
              </a:r>
              <a:r>
                <a:rPr lang="ko-KR" altLang="en-US" sz="1400" dirty="0"/>
                <a:t>다양한 명령을 검색할 수 있는 </a:t>
              </a:r>
              <a:r>
                <a:rPr lang="ko-KR" altLang="en-US" sz="1400" dirty="0" err="1"/>
                <a:t>검색창</a:t>
              </a:r>
              <a:r>
                <a:rPr lang="ko-KR" altLang="en-US" sz="1400" dirty="0"/>
                <a:t> 패널 </a:t>
              </a:r>
              <a:r>
                <a:rPr lang="en-US" altLang="ko-KR" sz="1400" dirty="0"/>
                <a:t>[P]</a:t>
              </a:r>
              <a:endParaRPr lang="ko-KR" altLang="en-US" sz="14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4ACCC1-8875-4C60-A8AE-60C89CF3684D}"/>
              </a:ext>
            </a:extLst>
          </p:cNvPr>
          <p:cNvGrpSpPr/>
          <p:nvPr/>
        </p:nvGrpSpPr>
        <p:grpSpPr>
          <a:xfrm>
            <a:off x="844682" y="1431482"/>
            <a:ext cx="10502636" cy="2465847"/>
            <a:chOff x="844682" y="1458116"/>
            <a:chExt cx="10502636" cy="24658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CE3B18-432C-4A15-8410-C0883FD89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340" t="9048" r="15267" b="70159"/>
            <a:stretch/>
          </p:blipFill>
          <p:spPr>
            <a:xfrm>
              <a:off x="844682" y="1458116"/>
              <a:ext cx="10502636" cy="179614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EDBC91C-4399-46AF-B86B-05DC1C05D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346" t="27692" r="15274" b="61804"/>
            <a:stretch/>
          </p:blipFill>
          <p:spPr>
            <a:xfrm>
              <a:off x="844682" y="3051611"/>
              <a:ext cx="10502636" cy="87235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7CA8BEA-EE6F-4F51-B26F-1AFE104739D1}"/>
              </a:ext>
            </a:extLst>
          </p:cNvPr>
          <p:cNvSpPr txBox="1"/>
          <p:nvPr/>
        </p:nvSpPr>
        <p:spPr>
          <a:xfrm>
            <a:off x="2528427" y="2579323"/>
            <a:ext cx="2087817" cy="36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AB65E"/>
                </a:solidFill>
              </a:rPr>
              <a:t>커맨드 모드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34177C-A148-48E5-96E3-FE9D213527F9}"/>
              </a:ext>
            </a:extLst>
          </p:cNvPr>
          <p:cNvSpPr txBox="1"/>
          <p:nvPr/>
        </p:nvSpPr>
        <p:spPr>
          <a:xfrm>
            <a:off x="2528427" y="3121851"/>
            <a:ext cx="2087817" cy="36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CAAF6"/>
                </a:solidFill>
              </a:rPr>
              <a:t>편집 모드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A5221D-0B84-4E35-8028-EA59AC3C78F0}"/>
              </a:ext>
            </a:extLst>
          </p:cNvPr>
          <p:cNvSpPr txBox="1"/>
          <p:nvPr/>
        </p:nvSpPr>
        <p:spPr>
          <a:xfrm>
            <a:off x="93216" y="2840190"/>
            <a:ext cx="72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5AB65E"/>
                </a:solidFill>
              </a:rPr>
              <a:t>[esc]</a:t>
            </a:r>
            <a:endParaRPr lang="ko-KR" altLang="en-US" sz="2000" b="1" dirty="0">
              <a:solidFill>
                <a:srgbClr val="5AB65E"/>
              </a:solidFill>
            </a:endParaRPr>
          </a:p>
        </p:txBody>
      </p:sp>
      <p:sp>
        <p:nvSpPr>
          <p:cNvPr id="45" name="화살표: 오른쪽으로 구부러짐 44">
            <a:extLst>
              <a:ext uri="{FF2B5EF4-FFF2-40B4-BE49-F238E27FC236}">
                <a16:creationId xmlns:a16="http://schemas.microsoft.com/office/drawing/2014/main" id="{AE2DB0B8-1568-4BEC-AA9B-881C133660AE}"/>
              </a:ext>
            </a:extLst>
          </p:cNvPr>
          <p:cNvSpPr/>
          <p:nvPr/>
        </p:nvSpPr>
        <p:spPr>
          <a:xfrm>
            <a:off x="821264" y="2579323"/>
            <a:ext cx="585987" cy="1051054"/>
          </a:xfrm>
          <a:prstGeom prst="curvedRightArrow">
            <a:avLst>
              <a:gd name="adj1" fmla="val 50000"/>
              <a:gd name="adj2" fmla="val 96693"/>
              <a:gd name="adj3" fmla="val 25000"/>
            </a:avLst>
          </a:prstGeom>
          <a:gradFill flip="none" rotWithShape="1">
            <a:gsLst>
              <a:gs pos="100000">
                <a:srgbClr val="4CAAF6"/>
              </a:gs>
              <a:gs pos="0">
                <a:srgbClr val="5AB65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화살표: 오른쪽으로 구부러짐 45">
            <a:extLst>
              <a:ext uri="{FF2B5EF4-FFF2-40B4-BE49-F238E27FC236}">
                <a16:creationId xmlns:a16="http://schemas.microsoft.com/office/drawing/2014/main" id="{4C9D70A7-9E91-4B7F-84EC-9D1C63FB77B0}"/>
              </a:ext>
            </a:extLst>
          </p:cNvPr>
          <p:cNvSpPr/>
          <p:nvPr/>
        </p:nvSpPr>
        <p:spPr>
          <a:xfrm flipH="1" flipV="1">
            <a:off x="10620140" y="2488836"/>
            <a:ext cx="585987" cy="964561"/>
          </a:xfrm>
          <a:prstGeom prst="curvedRightArrow">
            <a:avLst>
              <a:gd name="adj1" fmla="val 50000"/>
              <a:gd name="adj2" fmla="val 96693"/>
              <a:gd name="adj3" fmla="val 25000"/>
            </a:avLst>
          </a:prstGeom>
          <a:gradFill flip="none" rotWithShape="1">
            <a:gsLst>
              <a:gs pos="0">
                <a:srgbClr val="4CAAF6"/>
              </a:gs>
              <a:gs pos="93000">
                <a:srgbClr val="5AB65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3A6277-F269-4CD3-BA56-0DE50CBBFF17}"/>
              </a:ext>
            </a:extLst>
          </p:cNvPr>
          <p:cNvSpPr txBox="1"/>
          <p:nvPr/>
        </p:nvSpPr>
        <p:spPr>
          <a:xfrm>
            <a:off x="11288326" y="2786882"/>
            <a:ext cx="920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CAAF6"/>
                </a:solidFill>
              </a:rPr>
              <a:t>[enter]</a:t>
            </a:r>
            <a:endParaRPr lang="ko-KR" altLang="en-US" sz="2000" b="1" dirty="0">
              <a:solidFill>
                <a:srgbClr val="4CAA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AAFD87E-DEB3-4B1C-AFF2-18FB6F8D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6" t="9033" r="17379" b="63306"/>
          <a:stretch/>
        </p:blipFill>
        <p:spPr>
          <a:xfrm>
            <a:off x="357858" y="2434811"/>
            <a:ext cx="11476281" cy="27234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JUPYTER NOTEBOOK </a:t>
            </a:r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241FD0-B8FE-4877-9700-CFDE11DA05F5}"/>
              </a:ext>
            </a:extLst>
          </p:cNvPr>
          <p:cNvSpPr/>
          <p:nvPr/>
        </p:nvSpPr>
        <p:spPr>
          <a:xfrm>
            <a:off x="1268361" y="3612191"/>
            <a:ext cx="9909592" cy="737420"/>
          </a:xfrm>
          <a:prstGeom prst="rect">
            <a:avLst/>
          </a:prstGeom>
          <a:noFill/>
          <a:ln w="38100">
            <a:solidFill>
              <a:srgbClr val="003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B59215-3F50-4C66-BF6B-B5A49394BD72}"/>
              </a:ext>
            </a:extLst>
          </p:cNvPr>
          <p:cNvSpPr/>
          <p:nvPr/>
        </p:nvSpPr>
        <p:spPr>
          <a:xfrm>
            <a:off x="1268361" y="4420861"/>
            <a:ext cx="9909592" cy="737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5A7AFF-6EC8-4E2D-A91D-90C7B3C41101}"/>
              </a:ext>
            </a:extLst>
          </p:cNvPr>
          <p:cNvSpPr txBox="1"/>
          <p:nvPr/>
        </p:nvSpPr>
        <p:spPr>
          <a:xfrm>
            <a:off x="11168070" y="3827012"/>
            <a:ext cx="797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3F6D"/>
                </a:solidFill>
              </a:rPr>
              <a:t>Code</a:t>
            </a:r>
            <a:endParaRPr lang="ko-KR" altLang="en-US" sz="1400" dirty="0">
              <a:solidFill>
                <a:srgbClr val="003F6D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E2D093-C34A-4F23-8935-41E0B9F8F405}"/>
              </a:ext>
            </a:extLst>
          </p:cNvPr>
          <p:cNvSpPr txBox="1"/>
          <p:nvPr/>
        </p:nvSpPr>
        <p:spPr>
          <a:xfrm>
            <a:off x="11168070" y="4635682"/>
            <a:ext cx="1493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Markdown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39AC5F-2F2F-4151-B0EF-C625634FCD65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• Code &amp; Markdown</a:t>
            </a:r>
          </a:p>
        </p:txBody>
      </p:sp>
    </p:spTree>
    <p:extLst>
      <p:ext uri="{BB962C8B-B14F-4D97-AF65-F5344CB8AC3E}">
        <p14:creationId xmlns:p14="http://schemas.microsoft.com/office/powerpoint/2010/main" val="10706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JUPYTER NOTEBOOK </a:t>
            </a:r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F7B319-85D0-4A7F-92CC-0B3C354340BD}"/>
              </a:ext>
            </a:extLst>
          </p:cNvPr>
          <p:cNvSpPr txBox="1"/>
          <p:nvPr/>
        </p:nvSpPr>
        <p:spPr>
          <a:xfrm>
            <a:off x="543232" y="5539991"/>
            <a:ext cx="1110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Markdown</a:t>
            </a:r>
            <a:r>
              <a:rPr lang="ko-KR" altLang="en-US" sz="1600" dirty="0"/>
              <a:t>에 대해 더 알고 싶다면</a:t>
            </a:r>
            <a:r>
              <a:rPr lang="en-US" altLang="ko-KR" sz="1600" dirty="0"/>
              <a:t>: http://kevinthegrey.tistory.com/74?category=793117</a:t>
            </a:r>
          </a:p>
          <a:p>
            <a:pPr algn="ctr"/>
            <a:r>
              <a:rPr lang="en-US" altLang="ko-KR" sz="1600" dirty="0"/>
              <a:t>https://medium.com/ibm-data-science-experience/markdown-for-jupyter-notebooks-cheatsheet-386c05aeebed </a:t>
            </a:r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39AC5F-2F2F-4151-B0EF-C625634FCD65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• Code &amp; Markdown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033120-438D-4E6E-AEA9-D4CBDF6EA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3" t="9043" r="19310" b="45747"/>
          <a:stretch/>
        </p:blipFill>
        <p:spPr>
          <a:xfrm>
            <a:off x="2364826" y="2240841"/>
            <a:ext cx="7462345" cy="31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JUPYTER NOTEBOOK </a:t>
            </a:r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37FF1-7174-403E-9F84-8FE5E7EF5810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• </a:t>
            </a:r>
            <a:r>
              <a:rPr lang="ko-KR" altLang="en-US" b="1" dirty="0"/>
              <a:t>단축키 </a:t>
            </a:r>
            <a:r>
              <a:rPr lang="en-US" altLang="ko-KR" b="1" dirty="0"/>
              <a:t>(Help &gt; Keyboard Shortcuts)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F521F7-4110-4F93-A3B2-0D29F3A479BA}"/>
              </a:ext>
            </a:extLst>
          </p:cNvPr>
          <p:cNvGrpSpPr/>
          <p:nvPr/>
        </p:nvGrpSpPr>
        <p:grpSpPr>
          <a:xfrm>
            <a:off x="2614354" y="2264918"/>
            <a:ext cx="6963291" cy="3081683"/>
            <a:chOff x="1597113" y="2198801"/>
            <a:chExt cx="8997773" cy="39820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329E41-B5A6-423D-87DB-B99100268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387" t="8602" r="17379" b="40860"/>
            <a:stretch/>
          </p:blipFill>
          <p:spPr>
            <a:xfrm>
              <a:off x="1597113" y="2198801"/>
              <a:ext cx="8997773" cy="398206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E2A0062-7164-4D1A-8DF2-D1507349C0A7}"/>
                </a:ext>
              </a:extLst>
            </p:cNvPr>
            <p:cNvSpPr/>
            <p:nvPr/>
          </p:nvSpPr>
          <p:spPr>
            <a:xfrm>
              <a:off x="4968814" y="2976112"/>
              <a:ext cx="1343495" cy="1947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22E206-D4E3-4C39-A0E5-E0908C1E4692}"/>
              </a:ext>
            </a:extLst>
          </p:cNvPr>
          <p:cNvSpPr txBox="1"/>
          <p:nvPr/>
        </p:nvSpPr>
        <p:spPr>
          <a:xfrm>
            <a:off x="543233" y="5652442"/>
            <a:ext cx="11105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단축키에 대해 더 알고 싶다면</a:t>
            </a:r>
            <a:r>
              <a:rPr lang="en-US" altLang="ko-KR" sz="1600" dirty="0"/>
              <a:t>: https://www.dataquest.io/blog/jupyter-notebook-tips-tricks-shortcuts/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24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Wrap-up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37FF1-7174-403E-9F84-8FE5E7EF5810}"/>
              </a:ext>
            </a:extLst>
          </p:cNvPr>
          <p:cNvSpPr txBox="1"/>
          <p:nvPr/>
        </p:nvSpPr>
        <p:spPr>
          <a:xfrm>
            <a:off x="462454" y="1577516"/>
            <a:ext cx="11318066" cy="307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/>
              <a:t>• </a:t>
            </a:r>
            <a:r>
              <a:rPr lang="ko-KR" altLang="en-US" b="1" dirty="0"/>
              <a:t>아나콘다를 사용하는 이유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Python </a:t>
            </a:r>
            <a:r>
              <a:rPr lang="ko-KR" altLang="en-US" sz="1600" dirty="0"/>
              <a:t>기반의 데이터 분석에 필요한 오픈 소스를 모아 놓은 개발 플랫폼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ko-KR" altLang="en-US" sz="1600" dirty="0"/>
              <a:t>가상환경 및 패키지 관리자 제공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endParaRPr lang="en-US" altLang="ko-KR" dirty="0"/>
          </a:p>
          <a:p>
            <a:pPr lvl="1">
              <a:lnSpc>
                <a:spcPct val="150000"/>
              </a:lnSpc>
              <a:spcAft>
                <a:spcPts val="1200"/>
              </a:spcAft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6C08F9-9EF4-47A7-BB47-B1361859F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40000" r="34625" b="33556"/>
          <a:stretch/>
        </p:blipFill>
        <p:spPr>
          <a:xfrm>
            <a:off x="2885410" y="3500580"/>
            <a:ext cx="6421180" cy="2294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383DE-0CF1-46D8-B95A-747761EF9D0B}"/>
              </a:ext>
            </a:extLst>
          </p:cNvPr>
          <p:cNvSpPr txBox="1"/>
          <p:nvPr/>
        </p:nvSpPr>
        <p:spPr>
          <a:xfrm>
            <a:off x="3016469" y="5978781"/>
            <a:ext cx="6159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출처</a:t>
            </a:r>
            <a:r>
              <a:rPr lang="en-US" altLang="ko-KR" sz="1000" dirty="0"/>
              <a:t>: http://snowdeer.github.io/python/2017/11/07/python-vs-anaconda/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8538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en-US" altLang="ko-KR" dirty="0"/>
              <a:t>Wrap-up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37FF1-7174-403E-9F84-8FE5E7EF5810}"/>
              </a:ext>
            </a:extLst>
          </p:cNvPr>
          <p:cNvSpPr txBox="1"/>
          <p:nvPr/>
        </p:nvSpPr>
        <p:spPr>
          <a:xfrm>
            <a:off x="462454" y="1577516"/>
            <a:ext cx="11318066" cy="239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/>
              <a:t>• </a:t>
            </a:r>
            <a:r>
              <a:rPr lang="ko-KR" altLang="en-US" b="1" dirty="0"/>
              <a:t>주피터 노트북을 사용하는 이유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IDE(Integrated Development Environment): </a:t>
            </a:r>
            <a:r>
              <a:rPr lang="ko-KR" altLang="en-US" sz="1600" dirty="0"/>
              <a:t>효율적으로 소프트웨어를 개발하기 위한 통합개발환경 어플리케이션 인터페이스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셀 단위의 순차적인 실행 가능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Html</a:t>
            </a:r>
            <a:r>
              <a:rPr lang="ko-KR" altLang="en-US" sz="1600" dirty="0"/>
              <a:t>이나 </a:t>
            </a:r>
            <a:r>
              <a:rPr lang="en-US" altLang="ko-KR" sz="1600" dirty="0"/>
              <a:t>pdf</a:t>
            </a:r>
            <a:r>
              <a:rPr lang="ko-KR" altLang="en-US" sz="1600" dirty="0"/>
              <a:t>로 변환해서 공유하기 쉬움</a:t>
            </a:r>
            <a:r>
              <a:rPr lang="en-US" altLang="ko-KR" sz="1600" dirty="0"/>
              <a:t> (File &gt; Download as &gt; 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Github</a:t>
            </a:r>
            <a:r>
              <a:rPr lang="ko-KR" altLang="en-US" sz="1600" dirty="0"/>
              <a:t>과 연동 가능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2CE7B9-8391-4717-BB51-2D9FE82BA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5" t="9052" r="53751" b="44000"/>
          <a:stretch/>
        </p:blipFill>
        <p:spPr>
          <a:xfrm>
            <a:off x="8345214" y="2894489"/>
            <a:ext cx="3246120" cy="32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2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21BCC-2A12-4E4F-921B-70534BAAB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7" y="2133600"/>
            <a:ext cx="9068586" cy="2590800"/>
          </a:xfrm>
        </p:spPr>
        <p:txBody>
          <a:bodyPr/>
          <a:lstStyle/>
          <a:p>
            <a:r>
              <a:rPr lang="ko-KR" altLang="en-US" sz="6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7575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본인의 컴퓨터 운영체제</a:t>
            </a:r>
            <a:r>
              <a:rPr lang="en-US" altLang="ko-KR" b="1" dirty="0"/>
              <a:t>(32bit or 64bit)</a:t>
            </a:r>
            <a:r>
              <a:rPr lang="ko-KR" altLang="en-US" b="1" dirty="0"/>
              <a:t>에 맞는 </a:t>
            </a:r>
            <a:r>
              <a:rPr lang="en-US" altLang="ko-KR" b="1" dirty="0"/>
              <a:t>Python 3.6 version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AE05F2-1643-4CBF-9560-C7B53853462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3275" t="28388" r="11638" b="21225"/>
          <a:stretch/>
        </p:blipFill>
        <p:spPr>
          <a:xfrm>
            <a:off x="1956000" y="2309546"/>
            <a:ext cx="8280000" cy="360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9AA4AB-B7F8-4184-9BB1-DCA7D883CFAC}"/>
              </a:ext>
            </a:extLst>
          </p:cNvPr>
          <p:cNvSpPr/>
          <p:nvPr/>
        </p:nvSpPr>
        <p:spPr>
          <a:xfrm>
            <a:off x="4109545" y="4309241"/>
            <a:ext cx="1208689" cy="388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4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Tip. </a:t>
            </a:r>
            <a:r>
              <a:rPr lang="ko-KR" altLang="en-US" b="1" dirty="0"/>
              <a:t>운영체제 확인 방법</a:t>
            </a:r>
            <a:r>
              <a:rPr lang="en-US" altLang="ko-KR" b="1" dirty="0"/>
              <a:t>(</a:t>
            </a:r>
            <a:r>
              <a:rPr lang="ko-KR" altLang="en-US" b="1" dirty="0"/>
              <a:t>제어판</a:t>
            </a:r>
            <a:r>
              <a:rPr lang="en-US" altLang="ko-KR" b="1" dirty="0"/>
              <a:t> &gt; </a:t>
            </a:r>
            <a:r>
              <a:rPr lang="ko-KR" altLang="en-US" b="1" dirty="0"/>
              <a:t>시스템 및 보안 </a:t>
            </a:r>
            <a:r>
              <a:rPr lang="en-US" altLang="ko-KR" b="1" dirty="0"/>
              <a:t>&gt; </a:t>
            </a:r>
            <a:r>
              <a:rPr lang="ko-KR" altLang="en-US" b="1" dirty="0"/>
              <a:t>시스템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A5CA5E-BA73-46EB-9868-CD8ACB0DF28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8766" t="5824" r="8390" b="59234"/>
          <a:stretch/>
        </p:blipFill>
        <p:spPr>
          <a:xfrm>
            <a:off x="1562778" y="2566663"/>
            <a:ext cx="9066443" cy="288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ABF1D5-7316-4073-BF87-341BE7760033}"/>
              </a:ext>
            </a:extLst>
          </p:cNvPr>
          <p:cNvSpPr/>
          <p:nvPr/>
        </p:nvSpPr>
        <p:spPr>
          <a:xfrm>
            <a:off x="4603531" y="4939862"/>
            <a:ext cx="1839310" cy="231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93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Next</a:t>
            </a:r>
            <a:r>
              <a:rPr lang="ko-KR" altLang="en-US" b="1" dirty="0"/>
              <a:t> </a:t>
            </a:r>
            <a:r>
              <a:rPr lang="en-US" altLang="ko-KR" b="1" dirty="0"/>
              <a:t>&amp;</a:t>
            </a:r>
            <a:r>
              <a:rPr lang="ko-KR" altLang="en-US" b="1" dirty="0"/>
              <a:t> </a:t>
            </a:r>
            <a:r>
              <a:rPr lang="en-US" altLang="ko-KR" b="1" dirty="0"/>
              <a:t>I</a:t>
            </a:r>
            <a:r>
              <a:rPr lang="ko-KR" altLang="en-US" b="1" dirty="0"/>
              <a:t> </a:t>
            </a:r>
            <a:r>
              <a:rPr lang="en-US" altLang="ko-KR" b="1" dirty="0"/>
              <a:t>Agree </a:t>
            </a:r>
            <a:r>
              <a:rPr lang="ko-KR" altLang="en-US" b="1" dirty="0"/>
              <a:t>클릭</a:t>
            </a:r>
            <a:endParaRPr lang="en-US" altLang="ko-KR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C5C17E-A493-4AD4-B6D4-F6F9489A2AF0}"/>
              </a:ext>
            </a:extLst>
          </p:cNvPr>
          <p:cNvGrpSpPr/>
          <p:nvPr/>
        </p:nvGrpSpPr>
        <p:grpSpPr>
          <a:xfrm>
            <a:off x="1061847" y="2198800"/>
            <a:ext cx="10068306" cy="3801006"/>
            <a:chOff x="1061848" y="2198800"/>
            <a:chExt cx="10068306" cy="3801006"/>
          </a:xfrm>
        </p:grpSpPr>
        <p:pic>
          <p:nvPicPr>
            <p:cNvPr id="5" name="그림 4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E8E97458-3402-4A23-85F5-91CCA38C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48" y="2198801"/>
              <a:ext cx="4887007" cy="3801005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6EA4CAB-4D94-4A88-B485-7580E0C1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147" y="2198800"/>
              <a:ext cx="4887007" cy="380100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ABF1D5-7316-4073-BF87-341BE7760033}"/>
              </a:ext>
            </a:extLst>
          </p:cNvPr>
          <p:cNvSpPr/>
          <p:nvPr/>
        </p:nvSpPr>
        <p:spPr>
          <a:xfrm>
            <a:off x="4141076" y="5549462"/>
            <a:ext cx="872358" cy="315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F44182-698D-411B-9F3B-B59AAC746D5B}"/>
              </a:ext>
            </a:extLst>
          </p:cNvPr>
          <p:cNvSpPr/>
          <p:nvPr/>
        </p:nvSpPr>
        <p:spPr>
          <a:xfrm>
            <a:off x="9375228" y="5549462"/>
            <a:ext cx="767256" cy="315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8B3B-FF6C-4915-ACD7-AA89802F6196}"/>
              </a:ext>
            </a:extLst>
          </p:cNvPr>
          <p:cNvSpPr txBox="1"/>
          <p:nvPr/>
        </p:nvSpPr>
        <p:spPr>
          <a:xfrm>
            <a:off x="3016469" y="6094395"/>
            <a:ext cx="6159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출처</a:t>
            </a:r>
            <a:r>
              <a:rPr lang="en-US" altLang="ko-KR" sz="1000" dirty="0"/>
              <a:t>: https://wikidocs.net/2826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57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B576AE4-FB67-4A5F-BEBA-695D7AB47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7" y="2198799"/>
            <a:ext cx="4887007" cy="3801005"/>
          </a:xfrm>
          <a:prstGeom prst="rect">
            <a:avLst/>
          </a:prstGeom>
        </p:spPr>
      </p:pic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4744066-3797-4BD0-9F09-12F26F963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46" y="2198799"/>
            <a:ext cx="4887007" cy="38010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969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All Users </a:t>
            </a:r>
            <a:r>
              <a:rPr lang="ko-KR" altLang="en-US" b="1" dirty="0"/>
              <a:t>선택 및 설치 폴더 지정</a:t>
            </a:r>
            <a:r>
              <a:rPr lang="en-US" altLang="ko-KR" b="1" dirty="0"/>
              <a:t>(</a:t>
            </a:r>
            <a:r>
              <a:rPr lang="ko-KR" altLang="en-US" b="1" dirty="0"/>
              <a:t>폴더는 본인이 기억할 수 있는 경로로 자유롭게 지정</a:t>
            </a:r>
            <a:r>
              <a:rPr lang="en-US" altLang="ko-KR" b="1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ABF1D5-7316-4073-BF87-341BE7760033}"/>
              </a:ext>
            </a:extLst>
          </p:cNvPr>
          <p:cNvSpPr/>
          <p:nvPr/>
        </p:nvSpPr>
        <p:spPr>
          <a:xfrm>
            <a:off x="1292772" y="4046483"/>
            <a:ext cx="1933903" cy="368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F44182-698D-411B-9F3B-B59AAC746D5B}"/>
              </a:ext>
            </a:extLst>
          </p:cNvPr>
          <p:cNvSpPr/>
          <p:nvPr/>
        </p:nvSpPr>
        <p:spPr>
          <a:xfrm>
            <a:off x="6621517" y="4414610"/>
            <a:ext cx="4088524" cy="336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8B3B-FF6C-4915-ACD7-AA89802F6196}"/>
              </a:ext>
            </a:extLst>
          </p:cNvPr>
          <p:cNvSpPr txBox="1"/>
          <p:nvPr/>
        </p:nvSpPr>
        <p:spPr>
          <a:xfrm>
            <a:off x="3016469" y="6094395"/>
            <a:ext cx="6159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출처</a:t>
            </a:r>
            <a:r>
              <a:rPr lang="en-US" altLang="ko-KR" sz="1000" dirty="0"/>
              <a:t>: https://wikidocs.net/2826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2207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A8A8E90-1279-44AB-B865-B16314DB1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6" y="2198798"/>
            <a:ext cx="4887007" cy="3801005"/>
          </a:xfrm>
          <a:prstGeom prst="rect">
            <a:avLst/>
          </a:prstGeom>
        </p:spPr>
      </p:pic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1D83324-4A1A-41EA-8D8A-BAD2C1ED4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45" y="2204319"/>
            <a:ext cx="4887007" cy="38010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두 가지 </a:t>
            </a:r>
            <a:r>
              <a:rPr lang="en-US" altLang="ko-KR" b="1" dirty="0"/>
              <a:t>Options </a:t>
            </a:r>
            <a:r>
              <a:rPr lang="ko-KR" altLang="en-US" b="1" dirty="0"/>
              <a:t>모두</a:t>
            </a:r>
            <a:r>
              <a:rPr lang="en-US" altLang="ko-KR" b="1" dirty="0"/>
              <a:t> </a:t>
            </a:r>
            <a:r>
              <a:rPr lang="ko-KR" altLang="en-US" b="1" dirty="0"/>
              <a:t>선택 및 설치 진행</a:t>
            </a:r>
            <a:endParaRPr lang="en-US" altLang="ko-KR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ABF1D5-7316-4073-BF87-341BE7760033}"/>
              </a:ext>
            </a:extLst>
          </p:cNvPr>
          <p:cNvSpPr/>
          <p:nvPr/>
        </p:nvSpPr>
        <p:spPr>
          <a:xfrm>
            <a:off x="1534510" y="3331779"/>
            <a:ext cx="2911366" cy="28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F44182-698D-411B-9F3B-B59AAC746D5B}"/>
              </a:ext>
            </a:extLst>
          </p:cNvPr>
          <p:cNvSpPr/>
          <p:nvPr/>
        </p:nvSpPr>
        <p:spPr>
          <a:xfrm>
            <a:off x="9375227" y="5559972"/>
            <a:ext cx="788276" cy="294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8B3B-FF6C-4915-ACD7-AA89802F6196}"/>
              </a:ext>
            </a:extLst>
          </p:cNvPr>
          <p:cNvSpPr txBox="1"/>
          <p:nvPr/>
        </p:nvSpPr>
        <p:spPr>
          <a:xfrm>
            <a:off x="3016469" y="6094395"/>
            <a:ext cx="6159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출처</a:t>
            </a:r>
            <a:r>
              <a:rPr lang="en-US" altLang="ko-KR" sz="1000" dirty="0"/>
              <a:t>: https://wikidocs.net/2826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CBC809-D089-4938-93A3-7535ECBFFDB2}"/>
              </a:ext>
            </a:extLst>
          </p:cNvPr>
          <p:cNvSpPr/>
          <p:nvPr/>
        </p:nvSpPr>
        <p:spPr>
          <a:xfrm>
            <a:off x="1534510" y="4183380"/>
            <a:ext cx="2911366" cy="28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F84DB-0473-47AF-97C8-F31C55BBFFDA}"/>
              </a:ext>
            </a:extLst>
          </p:cNvPr>
          <p:cNvSpPr txBox="1"/>
          <p:nvPr/>
        </p:nvSpPr>
        <p:spPr>
          <a:xfrm>
            <a:off x="4466898" y="3310759"/>
            <a:ext cx="105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환경변수</a:t>
            </a:r>
          </a:p>
        </p:txBody>
      </p:sp>
    </p:spTree>
    <p:extLst>
      <p:ext uri="{BB962C8B-B14F-4D97-AF65-F5344CB8AC3E}">
        <p14:creationId xmlns:p14="http://schemas.microsoft.com/office/powerpoint/2010/main" val="7275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801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Skip</a:t>
            </a:r>
            <a:r>
              <a:rPr lang="ko-KR" altLang="en-US" b="1" dirty="0"/>
              <a:t> 및 설치 완료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8B3B-FF6C-4915-ACD7-AA89802F6196}"/>
              </a:ext>
            </a:extLst>
          </p:cNvPr>
          <p:cNvSpPr txBox="1"/>
          <p:nvPr/>
        </p:nvSpPr>
        <p:spPr>
          <a:xfrm>
            <a:off x="3016469" y="6094395"/>
            <a:ext cx="6159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출처</a:t>
            </a:r>
            <a:r>
              <a:rPr lang="en-US" altLang="ko-KR" sz="1000" dirty="0"/>
              <a:t>: https://wikidocs.net/2826</a:t>
            </a:r>
            <a:endParaRPr lang="ko-KR" altLang="en-US" sz="1000" dirty="0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25F74F3-0A88-4F82-8C17-C26987D81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97" y="2198798"/>
            <a:ext cx="4887007" cy="380100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2178FD-4482-4372-A4A1-6EFC6B1CF166}"/>
              </a:ext>
            </a:extLst>
          </p:cNvPr>
          <p:cNvSpPr/>
          <p:nvPr/>
        </p:nvSpPr>
        <p:spPr>
          <a:xfrm>
            <a:off x="6779172" y="5559972"/>
            <a:ext cx="788276" cy="294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1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195B-E843-4FB2-B1F3-7E72A36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8" y="0"/>
            <a:ext cx="10932886" cy="1325563"/>
          </a:xfrm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ko-KR" altLang="en-US" dirty="0"/>
              <a:t>아나콘다 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6CCD3-6ADB-4F47-BCA6-8BDCC9A853D3}"/>
              </a:ext>
            </a:extLst>
          </p:cNvPr>
          <p:cNvSpPr txBox="1"/>
          <p:nvPr/>
        </p:nvSpPr>
        <p:spPr>
          <a:xfrm>
            <a:off x="462454" y="1577516"/>
            <a:ext cx="10846677" cy="70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b="1" dirty="0"/>
              <a:t>Tip. </a:t>
            </a:r>
            <a:r>
              <a:rPr lang="ko-KR" altLang="en-US" b="1" dirty="0"/>
              <a:t>환경 변수 확인 방법</a:t>
            </a:r>
            <a:r>
              <a:rPr lang="en-US" altLang="ko-KR" b="1" dirty="0"/>
              <a:t>(</a:t>
            </a:r>
            <a:r>
              <a:rPr lang="ko-KR" altLang="en-US" b="1" dirty="0"/>
              <a:t>제어판</a:t>
            </a:r>
            <a:r>
              <a:rPr lang="en-US" altLang="ko-KR" b="1" dirty="0"/>
              <a:t> &gt; </a:t>
            </a:r>
            <a:r>
              <a:rPr lang="ko-KR" altLang="en-US" b="1" dirty="0"/>
              <a:t>시스템 및 보안 </a:t>
            </a:r>
            <a:r>
              <a:rPr lang="en-US" altLang="ko-KR" b="1" dirty="0"/>
              <a:t>&gt; </a:t>
            </a:r>
            <a:r>
              <a:rPr lang="ko-KR" altLang="en-US" b="1" dirty="0"/>
              <a:t>시스템 </a:t>
            </a:r>
            <a:r>
              <a:rPr lang="en-US" altLang="ko-KR" b="1" dirty="0"/>
              <a:t>&gt;</a:t>
            </a:r>
            <a:r>
              <a:rPr lang="ko-KR" altLang="en-US" b="1" dirty="0"/>
              <a:t>고급 시스템 설정 </a:t>
            </a:r>
            <a:r>
              <a:rPr lang="en-US" altLang="ko-KR" b="1" dirty="0"/>
              <a:t>&gt; </a:t>
            </a:r>
            <a:r>
              <a:rPr lang="ko-KR" altLang="en-US" b="1" dirty="0"/>
              <a:t>고급 </a:t>
            </a:r>
            <a:r>
              <a:rPr lang="en-US" altLang="ko-KR" b="1" dirty="0"/>
              <a:t>&gt; </a:t>
            </a:r>
            <a:r>
              <a:rPr lang="ko-KR" altLang="en-US" b="1" dirty="0"/>
              <a:t>환경 변수 </a:t>
            </a:r>
            <a:r>
              <a:rPr lang="en-US" altLang="ko-KR" b="1" dirty="0"/>
              <a:t>&gt; </a:t>
            </a:r>
            <a:r>
              <a:rPr lang="ko-KR" altLang="en-US" b="1" dirty="0"/>
              <a:t>시스템 변수 </a:t>
            </a:r>
            <a:r>
              <a:rPr lang="en-US" altLang="ko-KR" b="1" dirty="0"/>
              <a:t>&gt; Path &gt; </a:t>
            </a:r>
            <a:r>
              <a:rPr lang="ko-KR" altLang="en-US" b="1" dirty="0"/>
              <a:t>편집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2112DB-578F-4992-AD29-852C5F0D980F}"/>
              </a:ext>
            </a:extLst>
          </p:cNvPr>
          <p:cNvGrpSpPr/>
          <p:nvPr/>
        </p:nvGrpSpPr>
        <p:grpSpPr>
          <a:xfrm>
            <a:off x="439273" y="3143303"/>
            <a:ext cx="2700000" cy="2520000"/>
            <a:chOff x="658888" y="2674620"/>
            <a:chExt cx="2911367" cy="288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5999B8-FFC1-478A-AF40-BA792DC0ECE7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18766" t="5824" r="57843" b="59234"/>
            <a:stretch/>
          </p:blipFill>
          <p:spPr>
            <a:xfrm>
              <a:off x="658888" y="2674620"/>
              <a:ext cx="2911367" cy="2880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BF1D5-7316-4073-BF87-341BE7760033}"/>
                </a:ext>
              </a:extLst>
            </p:cNvPr>
            <p:cNvSpPr/>
            <p:nvPr/>
          </p:nvSpPr>
          <p:spPr>
            <a:xfrm>
              <a:off x="658888" y="4054496"/>
              <a:ext cx="1033278" cy="2837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778204-39A2-4F3D-8F96-BF2DB438DB34}"/>
              </a:ext>
            </a:extLst>
          </p:cNvPr>
          <p:cNvGrpSpPr>
            <a:grpSpLocks noChangeAspect="1"/>
          </p:cNvGrpSpPr>
          <p:nvPr/>
        </p:nvGrpSpPr>
        <p:grpSpPr>
          <a:xfrm>
            <a:off x="3310424" y="2832087"/>
            <a:ext cx="2700000" cy="3092519"/>
            <a:chOff x="3925413" y="2469971"/>
            <a:chExt cx="2766816" cy="31690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C63EB6-72E7-4650-A7A4-0584A5EBC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05" t="9043" r="62758" b="26130"/>
            <a:stretch/>
          </p:blipFill>
          <p:spPr>
            <a:xfrm>
              <a:off x="3925413" y="2469971"/>
              <a:ext cx="2766816" cy="316904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F44182-698D-411B-9F3B-B59AAC746D5B}"/>
                </a:ext>
              </a:extLst>
            </p:cNvPr>
            <p:cNvSpPr/>
            <p:nvPr/>
          </p:nvSpPr>
          <p:spPr>
            <a:xfrm>
              <a:off x="5607470" y="4965175"/>
              <a:ext cx="961496" cy="294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FA98A0-E3A2-4F9F-B097-0A949A251D90}"/>
              </a:ext>
            </a:extLst>
          </p:cNvPr>
          <p:cNvGrpSpPr>
            <a:grpSpLocks noChangeAspect="1"/>
          </p:cNvGrpSpPr>
          <p:nvPr/>
        </p:nvGrpSpPr>
        <p:grpSpPr>
          <a:xfrm>
            <a:off x="6181575" y="2882001"/>
            <a:ext cx="2700000" cy="3042605"/>
            <a:chOff x="6844919" y="2533188"/>
            <a:chExt cx="2812207" cy="316904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BFE57E-785D-413E-9DC4-FF5F85B1D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284" t="11188" r="41035" b="29348"/>
            <a:stretch/>
          </p:blipFill>
          <p:spPr>
            <a:xfrm>
              <a:off x="6844919" y="2533188"/>
              <a:ext cx="2812207" cy="316904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CBC809-D089-4938-93A3-7535ECBFFDB2}"/>
                </a:ext>
              </a:extLst>
            </p:cNvPr>
            <p:cNvSpPr/>
            <p:nvPr/>
          </p:nvSpPr>
          <p:spPr>
            <a:xfrm>
              <a:off x="6996625" y="4634083"/>
              <a:ext cx="2419316" cy="2322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312489-AEA9-4699-9774-2054B1354EB3}"/>
                </a:ext>
              </a:extLst>
            </p:cNvPr>
            <p:cNvSpPr/>
            <p:nvPr/>
          </p:nvSpPr>
          <p:spPr>
            <a:xfrm>
              <a:off x="8311225" y="5100548"/>
              <a:ext cx="612059" cy="2322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DC5F4A6-9F22-4C69-9BC3-F9AD742B1F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97" t="16853" r="32499" b="22081"/>
          <a:stretch/>
        </p:blipFill>
        <p:spPr>
          <a:xfrm>
            <a:off x="9052726" y="3064807"/>
            <a:ext cx="2700000" cy="262707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06317-6153-4474-96B1-CD6ACB609780}"/>
              </a:ext>
            </a:extLst>
          </p:cNvPr>
          <p:cNvSpPr/>
          <p:nvPr/>
        </p:nvSpPr>
        <p:spPr>
          <a:xfrm>
            <a:off x="9150161" y="3289739"/>
            <a:ext cx="1906722" cy="346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A377B0-FF53-452A-9F95-47CDF721A9F1}"/>
              </a:ext>
            </a:extLst>
          </p:cNvPr>
          <p:cNvSpPr/>
          <p:nvPr/>
        </p:nvSpPr>
        <p:spPr>
          <a:xfrm>
            <a:off x="9150161" y="3657599"/>
            <a:ext cx="1906722" cy="1710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AC23A-5D44-40AC-AB5B-DAB5E5D120E6}"/>
              </a:ext>
            </a:extLst>
          </p:cNvPr>
          <p:cNvSpPr txBox="1"/>
          <p:nvPr/>
        </p:nvSpPr>
        <p:spPr>
          <a:xfrm>
            <a:off x="9131547" y="3671591"/>
            <a:ext cx="1943161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solidFill>
                  <a:srgbClr val="FF0000"/>
                </a:solidFill>
              </a:rPr>
              <a:t>Anaconda</a:t>
            </a:r>
            <a:r>
              <a:rPr lang="ko-KR" altLang="en-US" sz="1100" b="1" dirty="0">
                <a:solidFill>
                  <a:srgbClr val="FF0000"/>
                </a:solidFill>
              </a:rPr>
              <a:t>가 설치된 폴더로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ko-KR" sz="1100" b="1" dirty="0">
                <a:solidFill>
                  <a:srgbClr val="FF0000"/>
                </a:solidFill>
              </a:rPr>
              <a:t>Path </a:t>
            </a:r>
            <a:r>
              <a:rPr lang="ko-KR" altLang="en-US" sz="1100" b="1" dirty="0">
                <a:solidFill>
                  <a:srgbClr val="FF0000"/>
                </a:solidFill>
              </a:rPr>
              <a:t>지정되어야 함</a:t>
            </a:r>
          </a:p>
        </p:txBody>
      </p:sp>
    </p:spTree>
    <p:extLst>
      <p:ext uri="{BB962C8B-B14F-4D97-AF65-F5344CB8AC3E}">
        <p14:creationId xmlns:p14="http://schemas.microsoft.com/office/powerpoint/2010/main" val="87977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3396</TotalTime>
  <Words>748</Words>
  <Application>Microsoft Office PowerPoint</Application>
  <PresentationFormat>와이드스크린</PresentationFormat>
  <Paragraphs>181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Calibri</vt:lpstr>
      <vt:lpstr>Office 테마</vt:lpstr>
      <vt:lpstr>Jupyter notebook</vt:lpstr>
      <vt:lpstr>아나콘다 설치</vt:lpstr>
      <vt:lpstr>아나콘다 설치</vt:lpstr>
      <vt:lpstr>아나콘다 설치</vt:lpstr>
      <vt:lpstr>아나콘다 설치</vt:lpstr>
      <vt:lpstr>아나콘다 설치</vt:lpstr>
      <vt:lpstr>아나콘다 설치</vt:lpstr>
      <vt:lpstr>아나콘다 설치</vt:lpstr>
      <vt:lpstr>아나콘다 설치</vt:lpstr>
      <vt:lpstr>아나콘다 실행</vt:lpstr>
      <vt:lpstr>아나콘다 실행</vt:lpstr>
      <vt:lpstr>아나콘다 실행</vt:lpstr>
      <vt:lpstr>아나콘다 실행</vt:lpstr>
      <vt:lpstr>아나콘다 실행</vt:lpstr>
      <vt:lpstr>아나콘다 실행</vt:lpstr>
      <vt:lpstr>JUPYTER NOTEBOOK 실행</vt:lpstr>
      <vt:lpstr>JUPYTER NOTEBOOK 실행</vt:lpstr>
      <vt:lpstr>JUPYTER NOTEBOOK 실행</vt:lpstr>
      <vt:lpstr>JUPYTER NOTEBOOK 실행</vt:lpstr>
      <vt:lpstr>가상환경에서 JUPYTER NOTEBOOK 실행</vt:lpstr>
      <vt:lpstr>가상환경에서 JUPYTER NOTEBOOK 실행</vt:lpstr>
      <vt:lpstr>JUPYTER NOTEBOOK 사용법</vt:lpstr>
      <vt:lpstr>JUPYTER NOTEBOOK 사용법</vt:lpstr>
      <vt:lpstr>JUPYTER NOTEBOOK 사용법</vt:lpstr>
      <vt:lpstr>JUPYTER NOTEBOOK 사용법</vt:lpstr>
      <vt:lpstr>Wrap-up</vt:lpstr>
      <vt:lpstr>Wrap-up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</dc:creator>
  <cp:lastModifiedBy>최 원빈</cp:lastModifiedBy>
  <cp:revision>120</cp:revision>
  <dcterms:created xsi:type="dcterms:W3CDTF">2018-08-30T15:29:40Z</dcterms:created>
  <dcterms:modified xsi:type="dcterms:W3CDTF">2018-09-19T07:52:04Z</dcterms:modified>
</cp:coreProperties>
</file>